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1"/>
  </p:notesMasterIdLst>
  <p:sldIdLst>
    <p:sldId id="257" r:id="rId2"/>
    <p:sldId id="288" r:id="rId3"/>
    <p:sldId id="285" r:id="rId4"/>
    <p:sldId id="286" r:id="rId5"/>
    <p:sldId id="295" r:id="rId6"/>
    <p:sldId id="287" r:id="rId7"/>
    <p:sldId id="289" r:id="rId8"/>
    <p:sldId id="290" r:id="rId9"/>
    <p:sldId id="291" r:id="rId10"/>
    <p:sldId id="292" r:id="rId11"/>
    <p:sldId id="293" r:id="rId12"/>
    <p:sldId id="294" r:id="rId13"/>
    <p:sldId id="297" r:id="rId14"/>
    <p:sldId id="262" r:id="rId15"/>
    <p:sldId id="382" r:id="rId16"/>
    <p:sldId id="311" r:id="rId17"/>
    <p:sldId id="369" r:id="rId18"/>
    <p:sldId id="370" r:id="rId19"/>
    <p:sldId id="371" r:id="rId20"/>
    <p:sldId id="373" r:id="rId21"/>
    <p:sldId id="372" r:id="rId22"/>
    <p:sldId id="299" r:id="rId23"/>
    <p:sldId id="313" r:id="rId24"/>
    <p:sldId id="309" r:id="rId25"/>
    <p:sldId id="302" r:id="rId26"/>
    <p:sldId id="310" r:id="rId27"/>
    <p:sldId id="301" r:id="rId28"/>
    <p:sldId id="303" r:id="rId29"/>
    <p:sldId id="304" r:id="rId30"/>
    <p:sldId id="305" r:id="rId31"/>
    <p:sldId id="306" r:id="rId32"/>
    <p:sldId id="307" r:id="rId33"/>
    <p:sldId id="308" r:id="rId34"/>
    <p:sldId id="331" r:id="rId35"/>
    <p:sldId id="300" r:id="rId36"/>
    <p:sldId id="314" r:id="rId37"/>
    <p:sldId id="317" r:id="rId38"/>
    <p:sldId id="318" r:id="rId39"/>
    <p:sldId id="319" r:id="rId40"/>
    <p:sldId id="320" r:id="rId41"/>
    <p:sldId id="323" r:id="rId42"/>
    <p:sldId id="324" r:id="rId43"/>
    <p:sldId id="325" r:id="rId44"/>
    <p:sldId id="326" r:id="rId45"/>
    <p:sldId id="356" r:id="rId46"/>
    <p:sldId id="357" r:id="rId47"/>
    <p:sldId id="358" r:id="rId48"/>
    <p:sldId id="359" r:id="rId49"/>
    <p:sldId id="270" r:id="rId50"/>
    <p:sldId id="360" r:id="rId51"/>
    <p:sldId id="271" r:id="rId52"/>
    <p:sldId id="361" r:id="rId53"/>
    <p:sldId id="362" r:id="rId54"/>
    <p:sldId id="363" r:id="rId55"/>
    <p:sldId id="364" r:id="rId56"/>
    <p:sldId id="365" r:id="rId57"/>
    <p:sldId id="366" r:id="rId58"/>
    <p:sldId id="367" r:id="rId59"/>
    <p:sldId id="368" r:id="rId60"/>
    <p:sldId id="341" r:id="rId61"/>
    <p:sldId id="376" r:id="rId62"/>
    <p:sldId id="377" r:id="rId63"/>
    <p:sldId id="378" r:id="rId64"/>
    <p:sldId id="379" r:id="rId65"/>
    <p:sldId id="327" r:id="rId66"/>
    <p:sldId id="330" r:id="rId67"/>
    <p:sldId id="380" r:id="rId68"/>
    <p:sldId id="381" r:id="rId69"/>
    <p:sldId id="312" r:id="rId7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02" d="100"/>
          <a:sy n="102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1" d="100"/>
        <a:sy n="9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C1A9DC-FBDF-8647-B538-F9345405792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493A9-7DE8-1B46-97E5-40599B2021D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2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3F4733-68AE-8544-96D2-3F7EA3A2589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859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3F4733-68AE-8544-96D2-3F7EA3A2589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698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3F4733-68AE-8544-96D2-3F7EA3A2589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143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3F4733-68AE-8544-96D2-3F7EA3A2589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688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4755F9-81A6-B24A-BA9A-24337A79F3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>
            <a:lvl1pPr algn="ctr">
              <a:defRPr sz="6000"/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0231F15-836E-0142-A257-8AF75E4AA3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01CBDEAE-D954-6746-959D-A4763C94690C}"/>
              </a:ext>
            </a:extLst>
          </p:cNvPr>
          <p:cNvSpPr/>
          <p:nvPr userDrawn="1"/>
        </p:nvSpPr>
        <p:spPr>
          <a:xfrm>
            <a:off x="1524000" y="1127983"/>
            <a:ext cx="9144000" cy="2443480"/>
          </a:xfrm>
          <a:prstGeom prst="rect">
            <a:avLst/>
          </a:prstGeom>
          <a:solidFill>
            <a:schemeClr val="bg1">
              <a:lumMod val="6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620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8D9EBE-028F-C340-8AFB-A00FDC701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B8559C-52FC-8A4C-A86E-630BA9E4F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latin typeface="+mj-lt"/>
              </a:defRPr>
            </a:lvl1pPr>
            <a:lvl2pPr>
              <a:lnSpc>
                <a:spcPct val="100000"/>
              </a:lnSpc>
              <a:defRPr>
                <a:latin typeface="+mj-lt"/>
              </a:defRPr>
            </a:lvl2pPr>
            <a:lvl3pPr>
              <a:lnSpc>
                <a:spcPct val="100000"/>
              </a:lnSpc>
              <a:defRPr>
                <a:latin typeface="+mj-lt"/>
              </a:defRPr>
            </a:lvl3pPr>
            <a:lvl4pPr>
              <a:lnSpc>
                <a:spcPct val="100000"/>
              </a:lnSpc>
              <a:defRPr>
                <a:latin typeface="+mj-lt"/>
              </a:defRPr>
            </a:lvl4pPr>
            <a:lvl5pPr>
              <a:lnSpc>
                <a:spcPct val="100000"/>
              </a:lnSpc>
              <a:defRPr>
                <a:latin typeface="+mj-lt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FA0FED27-284A-5C41-9A03-211ACF13B211}"/>
              </a:ext>
            </a:extLst>
          </p:cNvPr>
          <p:cNvSpPr/>
          <p:nvPr userDrawn="1"/>
        </p:nvSpPr>
        <p:spPr>
          <a:xfrm>
            <a:off x="0" y="0"/>
            <a:ext cx="12192000" cy="1249680"/>
          </a:xfrm>
          <a:prstGeom prst="rect">
            <a:avLst/>
          </a:prstGeom>
          <a:solidFill>
            <a:schemeClr val="bg1">
              <a:lumMod val="6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52272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6C3F35-E1A2-0B48-9CA1-7F68BC2CB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AC0070A-762E-2E48-B83C-F4B9A3052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53BDF445-D5C7-EA4E-AA88-FE45E1413229}"/>
              </a:ext>
            </a:extLst>
          </p:cNvPr>
          <p:cNvSpPr/>
          <p:nvPr userDrawn="1"/>
        </p:nvSpPr>
        <p:spPr>
          <a:xfrm>
            <a:off x="831850" y="1682750"/>
            <a:ext cx="10515600" cy="4406900"/>
          </a:xfrm>
          <a:prstGeom prst="rect">
            <a:avLst/>
          </a:prstGeom>
          <a:solidFill>
            <a:schemeClr val="bg1">
              <a:lumMod val="6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0" i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01852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62DCE8-DE8D-C94E-BC7E-9778D4A32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1E7BDC-0ADF-C144-B510-6B58BC61A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8F71F4D-FFC2-2B43-9102-A244D2B6AF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146D269-976A-4546-9136-6B5E7C94C37D}"/>
              </a:ext>
            </a:extLst>
          </p:cNvPr>
          <p:cNvSpPr/>
          <p:nvPr userDrawn="1"/>
        </p:nvSpPr>
        <p:spPr>
          <a:xfrm>
            <a:off x="0" y="0"/>
            <a:ext cx="12192000" cy="1249680"/>
          </a:xfrm>
          <a:prstGeom prst="rect">
            <a:avLst/>
          </a:prstGeom>
          <a:solidFill>
            <a:schemeClr val="bg1">
              <a:lumMod val="6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0" i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36234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A31F53-DB22-FA4C-B815-A1AEDC89D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7942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CB20BEB-45C3-A44E-8081-A9A03BFF4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567D79D-93D9-294C-A79C-249AB41FF6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846FD12-9D8F-E24D-9054-3EE403D631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ECBE19B-6C50-A246-B7B5-34238C0F23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4AD3AC99-E819-4544-BDF5-FAEF97A95C15}"/>
              </a:ext>
            </a:extLst>
          </p:cNvPr>
          <p:cNvSpPr/>
          <p:nvPr userDrawn="1"/>
        </p:nvSpPr>
        <p:spPr>
          <a:xfrm>
            <a:off x="0" y="0"/>
            <a:ext cx="12192000" cy="1249680"/>
          </a:xfrm>
          <a:prstGeom prst="rect">
            <a:avLst/>
          </a:prstGeom>
          <a:solidFill>
            <a:schemeClr val="bg1">
              <a:lumMod val="6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0" i="0"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727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CAD2EA-9701-8D47-A79A-AD0814DA2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BCE58A4-1AB2-EE48-B083-29FDF8E26581}"/>
              </a:ext>
            </a:extLst>
          </p:cNvPr>
          <p:cNvSpPr/>
          <p:nvPr userDrawn="1"/>
        </p:nvSpPr>
        <p:spPr>
          <a:xfrm>
            <a:off x="0" y="0"/>
            <a:ext cx="12192000" cy="1249680"/>
          </a:xfrm>
          <a:prstGeom prst="rect">
            <a:avLst/>
          </a:prstGeom>
          <a:solidFill>
            <a:schemeClr val="bg1">
              <a:lumMod val="6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0" i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34586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8417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BDE83B-CF56-0440-9A06-FF5B65D24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9260E79-F936-8D41-B307-9C5127BFF9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+mj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81A14CA-2139-3645-BC95-CE0FD2B4C3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38DF1B43-C934-D548-9E5D-5870AC2CCD81}"/>
              </a:ext>
            </a:extLst>
          </p:cNvPr>
          <p:cNvSpPr/>
          <p:nvPr userDrawn="1"/>
        </p:nvSpPr>
        <p:spPr>
          <a:xfrm>
            <a:off x="838199" y="457200"/>
            <a:ext cx="3935413" cy="1600200"/>
          </a:xfrm>
          <a:prstGeom prst="rect">
            <a:avLst/>
          </a:prstGeom>
          <a:solidFill>
            <a:schemeClr val="bg1">
              <a:lumMod val="6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0" i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04093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AFA3FED-15CE-BF48-9AFC-577CC18A2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235" y="324980"/>
            <a:ext cx="11323529" cy="71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9EDDC49-A0E0-5648-A5A9-17E65FE10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4235" y="1465544"/>
            <a:ext cx="11323529" cy="5067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775272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.google.com/citations?hl=it&amp;user=njKmu5cAAAAJ&amp;view_op=list_works&amp;sortby=pubdate" TargetMode="External"/><Relationship Id="rId2" Type="http://schemas.openxmlformats.org/officeDocument/2006/relationships/hyperlink" Target="mailto:paolo.merialdo@uniroma3.it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06-AZXmwHjo" TargetMode="External"/><Relationship Id="rId2" Type="http://schemas.openxmlformats.org/officeDocument/2006/relationships/hyperlink" Target="https://spectrum.ieee.org/andrew-ng-data-centric-ai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publica.org/article/machine-bias-risk-assessments-in-criminal-sentencing" TargetMode="External"/><Relationship Id="rId7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en.wikipedia.org/wiki/COMPAS_(software)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conomist.com/leaders/2017/05/06/the-worlds-most-valuable-resource-is-no-longer-oil-but-data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publica.org/article/machine-bias-risk-assessments-in-criminal-sentencing" TargetMode="External"/><Relationship Id="rId7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en.wikipedia.org/wiki/COMPAS_(software)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cacm.acm.org/magazines/2013/5/163753-discrimination-in-online-ad-delivery/pd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11BD2A2-3F15-9F44-8219-E0CE813B4B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4400" dirty="0">
                <a:solidFill>
                  <a:prstClr val="black"/>
                </a:solidFill>
              </a:rPr>
              <a:t>Ingegneria dei dati </a:t>
            </a:r>
            <a:br>
              <a:rPr lang="it-IT" sz="4400" dirty="0">
                <a:solidFill>
                  <a:prstClr val="black"/>
                </a:solidFill>
              </a:rPr>
            </a:br>
            <a:r>
              <a:rPr lang="it-IT" sz="2800" dirty="0">
                <a:solidFill>
                  <a:prstClr val="black"/>
                </a:solidFill>
              </a:rPr>
              <a:t>2022/2023</a:t>
            </a:r>
            <a:br>
              <a:rPr lang="it-IT" dirty="0">
                <a:solidFill>
                  <a:prstClr val="black"/>
                </a:solidFill>
              </a:rPr>
            </a:br>
            <a:r>
              <a:rPr lang="it-IT" dirty="0">
                <a:solidFill>
                  <a:prstClr val="black"/>
                </a:solidFill>
              </a:rPr>
              <a:t>Presentazione del corso</a:t>
            </a:r>
            <a:endParaRPr lang="it-IT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E00618CB-BC8E-F445-90EA-C9FBB83817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Paolo </a:t>
            </a:r>
            <a:r>
              <a:rPr lang="it-IT" dirty="0" err="1"/>
              <a:t>Merialdo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88995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A240AB-A9AC-4446-A5EE-27AC3AD4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Programma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C6E959B-CF1D-A240-B310-A70C41127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/>
              <a:t>Introduzione: il ciclo di vita del dato</a:t>
            </a:r>
          </a:p>
          <a:p>
            <a:r>
              <a:rPr lang="it-IT" dirty="0"/>
              <a:t>Data </a:t>
            </a:r>
            <a:r>
              <a:rPr lang="it-IT" dirty="0" err="1"/>
              <a:t>discovery</a:t>
            </a:r>
            <a:endParaRPr lang="it-IT" dirty="0"/>
          </a:p>
          <a:p>
            <a:pPr lvl="1"/>
            <a:r>
              <a:rPr lang="it-IT" dirty="0" err="1"/>
              <a:t>Searching</a:t>
            </a:r>
            <a:r>
              <a:rPr lang="it-IT" dirty="0"/>
              <a:t> </a:t>
            </a:r>
            <a:r>
              <a:rPr lang="it-IT" dirty="0" err="1"/>
              <a:t>tables</a:t>
            </a:r>
            <a:r>
              <a:rPr lang="it-IT" dirty="0"/>
              <a:t> in data </a:t>
            </a:r>
            <a:r>
              <a:rPr lang="it-IT" dirty="0" err="1"/>
              <a:t>lakes</a:t>
            </a:r>
            <a:endParaRPr lang="it-IT" dirty="0"/>
          </a:p>
          <a:p>
            <a:pPr lvl="1"/>
            <a:r>
              <a:rPr lang="it-IT" dirty="0"/>
              <a:t>Source </a:t>
            </a:r>
            <a:r>
              <a:rPr lang="it-IT" dirty="0" err="1"/>
              <a:t>discovery</a:t>
            </a:r>
            <a:r>
              <a:rPr lang="it-IT" dirty="0"/>
              <a:t> on the Web</a:t>
            </a:r>
          </a:p>
          <a:p>
            <a:r>
              <a:rPr lang="it-IT" dirty="0"/>
              <a:t>Data and information </a:t>
            </a:r>
            <a:r>
              <a:rPr lang="it-IT" dirty="0" err="1"/>
              <a:t>extraction</a:t>
            </a:r>
            <a:endParaRPr lang="it-IT" dirty="0"/>
          </a:p>
          <a:p>
            <a:pPr lvl="1"/>
            <a:r>
              <a:rPr lang="it-IT" dirty="0"/>
              <a:t>Web </a:t>
            </a:r>
            <a:r>
              <a:rPr lang="it-IT" dirty="0" err="1"/>
              <a:t>scraping</a:t>
            </a:r>
            <a:endParaRPr lang="it-IT" dirty="0"/>
          </a:p>
          <a:p>
            <a:pPr lvl="1"/>
            <a:r>
              <a:rPr lang="it-IT" dirty="0"/>
              <a:t>Information </a:t>
            </a:r>
            <a:r>
              <a:rPr lang="it-IT" dirty="0" err="1"/>
              <a:t>extraction</a:t>
            </a:r>
            <a:endParaRPr lang="it-IT" dirty="0"/>
          </a:p>
          <a:p>
            <a:r>
              <a:rPr lang="it-IT" dirty="0"/>
              <a:t>Crowdsourcing</a:t>
            </a:r>
          </a:p>
          <a:p>
            <a:r>
              <a:rPr lang="it-IT" dirty="0"/>
              <a:t>Data </a:t>
            </a:r>
            <a:r>
              <a:rPr lang="it-IT" dirty="0" err="1"/>
              <a:t>integration</a:t>
            </a:r>
            <a:endParaRPr lang="it-IT" dirty="0"/>
          </a:p>
          <a:p>
            <a:pPr lvl="1"/>
            <a:r>
              <a:rPr lang="it-IT" dirty="0"/>
              <a:t>Schema </a:t>
            </a:r>
            <a:r>
              <a:rPr lang="it-IT" dirty="0" err="1"/>
              <a:t>alignment</a:t>
            </a:r>
            <a:r>
              <a:rPr lang="it-IT" dirty="0"/>
              <a:t> </a:t>
            </a:r>
          </a:p>
          <a:p>
            <a:pPr lvl="1"/>
            <a:r>
              <a:rPr lang="it-IT" dirty="0" err="1"/>
              <a:t>Entity</a:t>
            </a:r>
            <a:r>
              <a:rPr lang="it-IT" dirty="0"/>
              <a:t> </a:t>
            </a:r>
            <a:r>
              <a:rPr lang="it-IT" dirty="0" err="1"/>
              <a:t>resolution</a:t>
            </a:r>
            <a:endParaRPr lang="it-IT" dirty="0"/>
          </a:p>
          <a:p>
            <a:pPr lvl="1"/>
            <a:r>
              <a:rPr lang="it-IT" dirty="0"/>
              <a:t>Data fusion</a:t>
            </a:r>
          </a:p>
          <a:p>
            <a:r>
              <a:rPr lang="it-IT" dirty="0"/>
              <a:t>Etica dei dati: </a:t>
            </a:r>
            <a:r>
              <a:rPr lang="it-IT" dirty="0" err="1"/>
              <a:t>Fairness</a:t>
            </a:r>
            <a:r>
              <a:rPr lang="it-IT" dirty="0"/>
              <a:t>, </a:t>
            </a:r>
            <a:r>
              <a:rPr lang="it-IT" dirty="0" err="1"/>
              <a:t>Explainability</a:t>
            </a:r>
            <a:r>
              <a:rPr lang="it-IT" dirty="0"/>
              <a:t> </a:t>
            </a:r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72650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5EEBF4-6A58-E945-A20F-0BD511FF2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Impostazione della didattica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575389-BA71-434C-8F68-77415E11F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Per capire il problema lavoreremo su risultati di ricerca </a:t>
            </a:r>
          </a:p>
          <a:p>
            <a:pPr lvl="1"/>
            <a:r>
              <a:rPr lang="it-IT" dirty="0"/>
              <a:t>Vi aiuta a capire come affrontare nuovi problemi e progettare soluzioni innovative</a:t>
            </a:r>
          </a:p>
          <a:p>
            <a:pPr lvl="1"/>
            <a:endParaRPr lang="it-IT" dirty="0"/>
          </a:p>
          <a:p>
            <a:r>
              <a:rPr lang="it-IT" dirty="0"/>
              <a:t>Per acquisire capacità pratiche, sperimenterete tecnologie consolidate e diversificate </a:t>
            </a:r>
          </a:p>
          <a:p>
            <a:pPr lvl="1"/>
            <a:r>
              <a:rPr lang="it-IT" dirty="0"/>
              <a:t>Vi aiuta a migliorare la vostra capacità di imparare le tecnologie autonomamente</a:t>
            </a:r>
          </a:p>
          <a:p>
            <a:endParaRPr lang="it-IT" dirty="0"/>
          </a:p>
          <a:p>
            <a:r>
              <a:rPr lang="it-IT" dirty="0"/>
              <a:t>Per capire come quello che imparate viene applicato nel mondo reale, ci saranno testimonianze dall'industria</a:t>
            </a:r>
          </a:p>
        </p:txBody>
      </p:sp>
    </p:spTree>
    <p:extLst>
      <p:ext uri="{BB962C8B-B14F-4D97-AF65-F5344CB8AC3E}">
        <p14:creationId xmlns:p14="http://schemas.microsoft.com/office/powerpoint/2010/main" val="520602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8CA182-E377-0840-AC1D-87F061F4B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Impostazione della didattica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EBCA52F-A8F3-F844-8300-57E552B4C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7 </a:t>
            </a:r>
            <a:r>
              <a:rPr lang="it-IT" dirty="0" err="1"/>
              <a:t>homework</a:t>
            </a:r>
            <a:r>
              <a:rPr lang="it-IT" dirty="0"/>
              <a:t> assegnati da me</a:t>
            </a:r>
          </a:p>
          <a:p>
            <a:pPr lvl="1"/>
            <a:r>
              <a:rPr lang="it-IT" dirty="0"/>
              <a:t>Progetti e analisi di articoli (scientifici e divulgativi)</a:t>
            </a:r>
          </a:p>
          <a:p>
            <a:pPr lvl="1"/>
            <a:r>
              <a:rPr lang="it-IT" dirty="0"/>
              <a:t>I progetti vanno svolti in gruppo*</a:t>
            </a:r>
          </a:p>
          <a:p>
            <a:pPr lvl="1"/>
            <a:r>
              <a:rPr lang="it-IT" dirty="0"/>
              <a:t>Presentazioni (in aula) e relazioni scritte</a:t>
            </a:r>
          </a:p>
          <a:p>
            <a:pPr lvl="1"/>
            <a:endParaRPr lang="it-IT" dirty="0"/>
          </a:p>
          <a:p>
            <a:r>
              <a:rPr lang="it-IT" dirty="0"/>
              <a:t>1 progetto finale </a:t>
            </a:r>
          </a:p>
          <a:p>
            <a:pPr lvl="1"/>
            <a:r>
              <a:rPr lang="it-IT" dirty="0"/>
              <a:t>Dovete idearlo voi</a:t>
            </a:r>
          </a:p>
          <a:p>
            <a:pPr lvl="1"/>
            <a:r>
              <a:rPr lang="it-IT" dirty="0"/>
              <a:t>Svolto in gruppo*</a:t>
            </a:r>
          </a:p>
          <a:p>
            <a:pPr lvl="1"/>
            <a:r>
              <a:rPr lang="it-IT" dirty="0"/>
              <a:t>Discusso individualmente nella sessione di esame</a:t>
            </a:r>
          </a:p>
          <a:p>
            <a:pPr lvl="1"/>
            <a:endParaRPr lang="it-IT" dirty="0"/>
          </a:p>
          <a:p>
            <a:pPr marL="0" indent="0">
              <a:buNone/>
            </a:pPr>
            <a:r>
              <a:rPr lang="it-IT" dirty="0"/>
              <a:t>*Ad eccezione degli studenti lavoratori</a:t>
            </a:r>
          </a:p>
        </p:txBody>
      </p:sp>
    </p:spTree>
    <p:extLst>
      <p:ext uri="{BB962C8B-B14F-4D97-AF65-F5344CB8AC3E}">
        <p14:creationId xmlns:p14="http://schemas.microsoft.com/office/powerpoint/2010/main" val="1104772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5C536F-815A-9A46-AC3A-CE7D1EF4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Esame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770CDE-A7CF-254E-95EC-CD675A636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L'esame consiste nella discussione (individuale) degli </a:t>
            </a:r>
            <a:r>
              <a:rPr lang="it-IT" dirty="0" err="1"/>
              <a:t>homework</a:t>
            </a:r>
            <a:r>
              <a:rPr lang="it-IT" dirty="0"/>
              <a:t> e del progetto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63475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F631DF-B92A-CD47-9B98-329685E40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Testimonianze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3C4205-ECFE-7D4E-8043-0CB04055E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Diffbot</a:t>
            </a:r>
            <a:endParaRPr lang="it-IT" dirty="0"/>
          </a:p>
          <a:p>
            <a:r>
              <a:rPr lang="it-IT" dirty="0" err="1"/>
              <a:t>MyBiros</a:t>
            </a:r>
            <a:endParaRPr lang="it-IT" dirty="0"/>
          </a:p>
          <a:p>
            <a:r>
              <a:rPr lang="it-IT" dirty="0" err="1"/>
              <a:t>Translated</a:t>
            </a:r>
            <a:endParaRPr lang="it-IT" dirty="0"/>
          </a:p>
          <a:p>
            <a:r>
              <a:rPr lang="it-IT" dirty="0"/>
              <a:t>Big </a:t>
            </a:r>
            <a:r>
              <a:rPr lang="it-IT" dirty="0" err="1"/>
              <a:t>Profiles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81279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222B88-BAED-295E-EC72-162EBE7E5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D8A614-97BB-F196-7A12-491E79BDB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it-IT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pandas</a:t>
            </a:r>
            <a:endParaRPr lang="it-IT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it-IT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Scikit</a:t>
            </a:r>
            <a:r>
              <a:rPr lang="it-IT" dirty="0" err="1">
                <a:solidFill>
                  <a:srgbClr val="222222"/>
                </a:solidFill>
                <a:latin typeface="Arial" panose="020B0604020202020204" pitchFamily="34" charset="0"/>
              </a:rPr>
              <a:t>-</a:t>
            </a:r>
            <a:r>
              <a:rPr lang="it-IT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learn</a:t>
            </a:r>
            <a:endParaRPr lang="it-IT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it-IT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matplotlib</a:t>
            </a:r>
            <a:endParaRPr lang="it-IT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it-IT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scrapy</a:t>
            </a:r>
            <a:endParaRPr lang="it-IT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it-IT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selenium</a:t>
            </a:r>
            <a:endParaRPr lang="it-IT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it-IT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beautifulsoup</a:t>
            </a:r>
            <a:endParaRPr lang="it-IT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it-IT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spacy</a:t>
            </a:r>
            <a:r>
              <a:rPr lang="it-IT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dirty="0"/>
              <a:t>… </a:t>
            </a:r>
          </a:p>
        </p:txBody>
      </p:sp>
    </p:spTree>
    <p:extLst>
      <p:ext uri="{BB962C8B-B14F-4D97-AF65-F5344CB8AC3E}">
        <p14:creationId xmlns:p14="http://schemas.microsoft.com/office/powerpoint/2010/main" val="3548967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526DA5-6949-195B-50B6-ED216AA8F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Motivazioni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0E43CED-22FF-3915-6679-7739C5FE9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Sistemi</a:t>
            </a:r>
            <a:r>
              <a:rPr lang="en-US" dirty="0"/>
              <a:t> Data-driven</a:t>
            </a:r>
          </a:p>
          <a:p>
            <a:pPr lvl="1"/>
            <a:r>
              <a:rPr lang="en-US" dirty="0" err="1"/>
              <a:t>Aiutano</a:t>
            </a:r>
            <a:r>
              <a:rPr lang="en-US" dirty="0"/>
              <a:t> a </a:t>
            </a:r>
            <a:r>
              <a:rPr lang="en-US" dirty="0" err="1"/>
              <a:t>prendere</a:t>
            </a:r>
            <a:r>
              <a:rPr lang="en-US" dirty="0"/>
              <a:t> </a:t>
            </a:r>
            <a:r>
              <a:rPr lang="en-US" dirty="0" err="1"/>
              <a:t>decisioni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possono</a:t>
            </a:r>
            <a:r>
              <a:rPr lang="en-US" dirty="0"/>
              <a:t> </a:t>
            </a:r>
            <a:r>
              <a:rPr lang="en-US" dirty="0" err="1"/>
              <a:t>influire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</a:t>
            </a:r>
            <a:r>
              <a:rPr lang="en-US" dirty="0" err="1"/>
              <a:t>società</a:t>
            </a:r>
            <a:r>
              <a:rPr lang="en-US" dirty="0"/>
              <a:t> e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singoli</a:t>
            </a:r>
            <a:r>
              <a:rPr lang="en-US" dirty="0"/>
              <a:t> </a:t>
            </a:r>
            <a:r>
              <a:rPr lang="en-US" dirty="0" err="1"/>
              <a:t>induvidui</a:t>
            </a:r>
            <a:endParaRPr lang="en-US" dirty="0"/>
          </a:p>
          <a:p>
            <a:pPr lvl="1"/>
            <a:r>
              <a:rPr lang="en-US" dirty="0"/>
              <a:t>Si </a:t>
            </a:r>
            <a:r>
              <a:rPr lang="en-US" dirty="0" err="1"/>
              <a:t>basano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un </a:t>
            </a:r>
            <a:r>
              <a:rPr lang="en-US" dirty="0" err="1"/>
              <a:t>processo</a:t>
            </a:r>
            <a:r>
              <a:rPr lang="en-US" dirty="0"/>
              <a:t> </a:t>
            </a:r>
            <a:r>
              <a:rPr lang="en-US" dirty="0" err="1"/>
              <a:t>decisionale</a:t>
            </a:r>
            <a:r>
              <a:rPr lang="en-US" dirty="0"/>
              <a:t> </a:t>
            </a:r>
            <a:r>
              <a:rPr lang="en-US" dirty="0" err="1"/>
              <a:t>automatico</a:t>
            </a:r>
            <a:r>
              <a:rPr lang="en-US" dirty="0"/>
              <a:t> (</a:t>
            </a:r>
            <a:r>
              <a:rPr lang="en-US" dirty="0" err="1"/>
              <a:t>possibilmente</a:t>
            </a:r>
            <a:r>
              <a:rPr lang="en-US" dirty="0"/>
              <a:t>) </a:t>
            </a:r>
            <a:r>
              <a:rPr lang="en-US" dirty="0" err="1"/>
              <a:t>affiancato</a:t>
            </a:r>
            <a:r>
              <a:rPr lang="en-US" dirty="0"/>
              <a:t> da un </a:t>
            </a:r>
            <a:r>
              <a:rPr lang="en-US" dirty="0" err="1"/>
              <a:t>supporto</a:t>
            </a:r>
            <a:r>
              <a:rPr lang="en-US" dirty="0"/>
              <a:t> </a:t>
            </a:r>
            <a:r>
              <a:rPr lang="en-US" dirty="0" err="1"/>
              <a:t>umano</a:t>
            </a:r>
            <a:endParaRPr lang="en-US" dirty="0"/>
          </a:p>
          <a:p>
            <a:pPr lvl="1"/>
            <a:r>
              <a:rPr lang="en-US" dirty="0" err="1"/>
              <a:t>Mirano</a:t>
            </a:r>
            <a:r>
              <a:rPr lang="en-US" dirty="0"/>
              <a:t> a </a:t>
            </a:r>
            <a:r>
              <a:rPr lang="en-US" dirty="0" err="1"/>
              <a:t>migliorare</a:t>
            </a:r>
            <a:r>
              <a:rPr lang="en-US" dirty="0"/>
              <a:t> </a:t>
            </a:r>
            <a:r>
              <a:rPr lang="en-US" dirty="0" err="1"/>
              <a:t>l'efficienza</a:t>
            </a:r>
            <a:r>
              <a:rPr lang="en-US" dirty="0"/>
              <a:t> e, </a:t>
            </a:r>
            <a:r>
              <a:rPr lang="en-US" dirty="0" err="1"/>
              <a:t>talvolta</a:t>
            </a:r>
            <a:r>
              <a:rPr lang="en-US" dirty="0"/>
              <a:t>, a </a:t>
            </a:r>
            <a:r>
              <a:rPr lang="en-US" dirty="0" err="1"/>
              <a:t>promuovere</a:t>
            </a:r>
            <a:r>
              <a:rPr lang="en-US" dirty="0"/>
              <a:t> </a:t>
            </a:r>
            <a:r>
              <a:rPr lang="en-US" dirty="0" err="1"/>
              <a:t>l'equità</a:t>
            </a:r>
            <a:endParaRPr lang="en-US" dirty="0"/>
          </a:p>
          <a:p>
            <a:pPr lvl="1"/>
            <a:r>
              <a:rPr lang="en-US" dirty="0" err="1"/>
              <a:t>Spesso</a:t>
            </a:r>
            <a:r>
              <a:rPr lang="en-US" dirty="0"/>
              <a:t> </a:t>
            </a:r>
            <a:r>
              <a:rPr lang="en-US" dirty="0" err="1"/>
              <a:t>trattano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persone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281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636A906-1E22-161C-A88A-329571D2A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Motivazioni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B93085E-DBA1-168F-FEAC-D2D50CA07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Ciclo</a:t>
            </a:r>
            <a:r>
              <a:rPr lang="en-US" dirty="0"/>
              <a:t> di vita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 in un Sistema Data-driven</a:t>
            </a:r>
          </a:p>
        </p:txBody>
      </p:sp>
      <p:pic>
        <p:nvPicPr>
          <p:cNvPr id="1026" name="Picture 2" descr="tabella-persons - InfodocScuola">
            <a:extLst>
              <a:ext uri="{FF2B5EF4-FFF2-40B4-BE49-F238E27FC236}">
                <a16:creationId xmlns:a16="http://schemas.microsoft.com/office/drawing/2014/main" id="{48C96859-7672-A5FE-F551-93A31F69C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64" y="2851668"/>
            <a:ext cx="3276091" cy="164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eural Networks From Scratch - victorzhou.com">
            <a:extLst>
              <a:ext uri="{FF2B5EF4-FFF2-40B4-BE49-F238E27FC236}">
                <a16:creationId xmlns:a16="http://schemas.microsoft.com/office/drawing/2014/main" id="{EF82E6B6-1A85-7E7A-5E3E-9B084EFF0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37" y="2851668"/>
            <a:ext cx="3296826" cy="164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ow to Plot K-Means Clusters with Python? - AskPython">
            <a:extLst>
              <a:ext uri="{FF2B5EF4-FFF2-40B4-BE49-F238E27FC236}">
                <a16:creationId xmlns:a16="http://schemas.microsoft.com/office/drawing/2014/main" id="{EDBBC822-9C06-D30B-1491-91F77E621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7863" y="2681554"/>
            <a:ext cx="3953838" cy="1976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4952874F-2883-E678-2919-B3846DF0018B}"/>
              </a:ext>
            </a:extLst>
          </p:cNvPr>
          <p:cNvSpPr txBox="1"/>
          <p:nvPr/>
        </p:nvSpPr>
        <p:spPr>
          <a:xfrm>
            <a:off x="1091469" y="4668747"/>
            <a:ext cx="2159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Dati</a:t>
            </a:r>
            <a:r>
              <a:rPr lang="en-US" dirty="0"/>
              <a:t> in </a:t>
            </a:r>
            <a:r>
              <a:rPr lang="en-US" dirty="0" err="1"/>
              <a:t>ingresso</a:t>
            </a:r>
            <a:br>
              <a:rPr lang="en-US" dirty="0"/>
            </a:br>
            <a:r>
              <a:rPr lang="en-US" dirty="0"/>
              <a:t>(ad es., </a:t>
            </a:r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persone</a:t>
            </a:r>
            <a:r>
              <a:rPr lang="en-US" dirty="0"/>
              <a:t>)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ACB4C1F-5154-17F1-E11F-BC2864802C1C}"/>
              </a:ext>
            </a:extLst>
          </p:cNvPr>
          <p:cNvSpPr txBox="1"/>
          <p:nvPr/>
        </p:nvSpPr>
        <p:spPr>
          <a:xfrm>
            <a:off x="4656713" y="4668747"/>
            <a:ext cx="2163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Sistema di </a:t>
            </a:r>
            <a:r>
              <a:rPr lang="en-US" dirty="0" err="1"/>
              <a:t>calcolo</a:t>
            </a:r>
            <a:br>
              <a:rPr lang="en-US" dirty="0"/>
            </a:br>
            <a:r>
              <a:rPr lang="en-US" dirty="0"/>
              <a:t>(ad es. </a:t>
            </a:r>
            <a:r>
              <a:rPr lang="en-US" dirty="0" err="1"/>
              <a:t>Classificatore</a:t>
            </a:r>
            <a:r>
              <a:rPr lang="en-US" dirty="0"/>
              <a:t>)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47497DB-57EF-3384-1BAD-F9C843C26F91}"/>
              </a:ext>
            </a:extLst>
          </p:cNvPr>
          <p:cNvSpPr txBox="1"/>
          <p:nvPr/>
        </p:nvSpPr>
        <p:spPr>
          <a:xfrm>
            <a:off x="7747876" y="4668747"/>
            <a:ext cx="34338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Risultati</a:t>
            </a:r>
            <a:br>
              <a:rPr lang="en-US" dirty="0"/>
            </a:br>
            <a:r>
              <a:rPr lang="en-US" dirty="0"/>
              <a:t>(ad es., </a:t>
            </a:r>
            <a:r>
              <a:rPr lang="en-US" dirty="0" err="1"/>
              <a:t>concessione</a:t>
            </a:r>
            <a:r>
              <a:rPr lang="en-US" dirty="0"/>
              <a:t> di un </a:t>
            </a:r>
            <a:r>
              <a:rPr lang="en-US" dirty="0" err="1"/>
              <a:t>prestito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62111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E02E6E45-8255-445C-FFEB-FFE5084B3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Motivazioni</a:t>
            </a:r>
            <a:endParaRPr lang="en-US" dirty="0"/>
          </a:p>
        </p:txBody>
      </p:sp>
      <p:pic>
        <p:nvPicPr>
          <p:cNvPr id="1026" name="Picture 2" descr="tabella-persons - InfodocScuola">
            <a:extLst>
              <a:ext uri="{FF2B5EF4-FFF2-40B4-BE49-F238E27FC236}">
                <a16:creationId xmlns:a16="http://schemas.microsoft.com/office/drawing/2014/main" id="{48C96859-7672-A5FE-F551-93A31F69C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64" y="2851668"/>
            <a:ext cx="3276091" cy="164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eural Networks From Scratch - victorzhou.com">
            <a:extLst>
              <a:ext uri="{FF2B5EF4-FFF2-40B4-BE49-F238E27FC236}">
                <a16:creationId xmlns:a16="http://schemas.microsoft.com/office/drawing/2014/main" id="{EF82E6B6-1A85-7E7A-5E3E-9B084EFF0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37" y="2851668"/>
            <a:ext cx="3296826" cy="164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ow to Plot K-Means Clusters with Python? - AskPython">
            <a:extLst>
              <a:ext uri="{FF2B5EF4-FFF2-40B4-BE49-F238E27FC236}">
                <a16:creationId xmlns:a16="http://schemas.microsoft.com/office/drawing/2014/main" id="{EDBBC822-9C06-D30B-1491-91F77E621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7863" y="2681554"/>
            <a:ext cx="3953838" cy="1976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umetto 3 8">
            <a:extLst>
              <a:ext uri="{FF2B5EF4-FFF2-40B4-BE49-F238E27FC236}">
                <a16:creationId xmlns:a16="http://schemas.microsoft.com/office/drawing/2014/main" id="{6377DD5A-618C-39B8-CB98-CE017B727C9A}"/>
              </a:ext>
            </a:extLst>
          </p:cNvPr>
          <p:cNvSpPr/>
          <p:nvPr/>
        </p:nvSpPr>
        <p:spPr>
          <a:xfrm>
            <a:off x="4972692" y="1542921"/>
            <a:ext cx="1902279" cy="1046167"/>
          </a:xfrm>
          <a:prstGeom prst="wedgeEllipseCallout">
            <a:avLst>
              <a:gd name="adj1" fmla="val -5642"/>
              <a:gd name="adj2" fmla="val 839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Come </a:t>
            </a:r>
            <a:r>
              <a:rPr lang="en-US" dirty="0" err="1"/>
              <a:t>è</a:t>
            </a:r>
            <a:r>
              <a:rPr lang="en-US" dirty="0"/>
              <a:t> </a:t>
            </a:r>
            <a:r>
              <a:rPr lang="en-US" dirty="0" err="1"/>
              <a:t>arrivato</a:t>
            </a:r>
            <a:r>
              <a:rPr lang="en-US" dirty="0"/>
              <a:t> ai </a:t>
            </a:r>
            <a:r>
              <a:rPr lang="en-US" dirty="0" err="1"/>
              <a:t>risultati</a:t>
            </a:r>
            <a:r>
              <a:rPr lang="en-US" dirty="0"/>
              <a:t>?</a:t>
            </a:r>
          </a:p>
        </p:txBody>
      </p:sp>
      <p:sp>
        <p:nvSpPr>
          <p:cNvPr id="14" name="Fumetto 3 13">
            <a:extLst>
              <a:ext uri="{FF2B5EF4-FFF2-40B4-BE49-F238E27FC236}">
                <a16:creationId xmlns:a16="http://schemas.microsoft.com/office/drawing/2014/main" id="{F563EA1D-2CEA-F3D7-C892-B3E4EBBE21C7}"/>
              </a:ext>
            </a:extLst>
          </p:cNvPr>
          <p:cNvSpPr/>
          <p:nvPr/>
        </p:nvSpPr>
        <p:spPr>
          <a:xfrm>
            <a:off x="8576755" y="1335725"/>
            <a:ext cx="1902279" cy="1046167"/>
          </a:xfrm>
          <a:prstGeom prst="wedgeEllipseCallout">
            <a:avLst>
              <a:gd name="adj1" fmla="val -5642"/>
              <a:gd name="adj2" fmla="val 839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Come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usati</a:t>
            </a:r>
            <a:r>
              <a:rPr lang="en-US" dirty="0"/>
              <a:t> I </a:t>
            </a:r>
            <a:r>
              <a:rPr lang="en-US" dirty="0" err="1"/>
              <a:t>risultati</a:t>
            </a:r>
            <a:r>
              <a:rPr lang="en-US" dirty="0"/>
              <a:t>?</a:t>
            </a:r>
          </a:p>
        </p:txBody>
      </p:sp>
      <p:sp>
        <p:nvSpPr>
          <p:cNvPr id="15" name="Fumetto 3 14">
            <a:extLst>
              <a:ext uri="{FF2B5EF4-FFF2-40B4-BE49-F238E27FC236}">
                <a16:creationId xmlns:a16="http://schemas.microsoft.com/office/drawing/2014/main" id="{07E43953-3B9C-C96B-7E9F-7E316FB91A74}"/>
              </a:ext>
            </a:extLst>
          </p:cNvPr>
          <p:cNvSpPr/>
          <p:nvPr/>
        </p:nvSpPr>
        <p:spPr>
          <a:xfrm>
            <a:off x="1003167" y="1341451"/>
            <a:ext cx="1902279" cy="1046167"/>
          </a:xfrm>
          <a:prstGeom prst="wedgeEllipseCallout">
            <a:avLst>
              <a:gd name="adj1" fmla="val -5642"/>
              <a:gd name="adj2" fmla="val 839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 dove </a:t>
            </a:r>
            <a:r>
              <a:rPr lang="en-US" dirty="0" err="1"/>
              <a:t>vengono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?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0EFB0046-42E4-C2C7-CA6D-1E0FBDF95E2A}"/>
              </a:ext>
            </a:extLst>
          </p:cNvPr>
          <p:cNvSpPr txBox="1"/>
          <p:nvPr/>
        </p:nvSpPr>
        <p:spPr>
          <a:xfrm>
            <a:off x="1091469" y="4668747"/>
            <a:ext cx="2159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Dati</a:t>
            </a:r>
            <a:r>
              <a:rPr lang="en-US" dirty="0"/>
              <a:t> in </a:t>
            </a:r>
            <a:r>
              <a:rPr lang="en-US" dirty="0" err="1"/>
              <a:t>ingresso</a:t>
            </a:r>
            <a:br>
              <a:rPr lang="en-US" dirty="0"/>
            </a:br>
            <a:r>
              <a:rPr lang="en-US" dirty="0"/>
              <a:t>(ad es., </a:t>
            </a:r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persone</a:t>
            </a:r>
            <a:r>
              <a:rPr lang="en-US" dirty="0"/>
              <a:t>)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D00DB84-382D-78CC-C4E9-DE2BB9AB5DE6}"/>
              </a:ext>
            </a:extLst>
          </p:cNvPr>
          <p:cNvSpPr txBox="1"/>
          <p:nvPr/>
        </p:nvSpPr>
        <p:spPr>
          <a:xfrm>
            <a:off x="7747876" y="4668747"/>
            <a:ext cx="34338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Risultati</a:t>
            </a:r>
            <a:br>
              <a:rPr lang="en-US" dirty="0"/>
            </a:br>
            <a:r>
              <a:rPr lang="en-US" dirty="0"/>
              <a:t>(ad es., </a:t>
            </a:r>
            <a:r>
              <a:rPr lang="en-US" dirty="0" err="1"/>
              <a:t>concessione</a:t>
            </a:r>
            <a:r>
              <a:rPr lang="en-US" dirty="0"/>
              <a:t> di un </a:t>
            </a:r>
            <a:r>
              <a:rPr lang="en-US" dirty="0" err="1"/>
              <a:t>prestito</a:t>
            </a:r>
            <a:r>
              <a:rPr lang="en-US" dirty="0"/>
              <a:t>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CE97D5A-9E48-2D69-C9BE-CAFAEDA459AD}"/>
              </a:ext>
            </a:extLst>
          </p:cNvPr>
          <p:cNvSpPr txBox="1"/>
          <p:nvPr/>
        </p:nvSpPr>
        <p:spPr>
          <a:xfrm>
            <a:off x="4656713" y="4668747"/>
            <a:ext cx="2163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Sistema di </a:t>
            </a:r>
            <a:r>
              <a:rPr lang="en-US" dirty="0" err="1"/>
              <a:t>calcolo</a:t>
            </a:r>
            <a:br>
              <a:rPr lang="en-US" dirty="0"/>
            </a:br>
            <a:r>
              <a:rPr lang="en-US" dirty="0"/>
              <a:t>(ad es. </a:t>
            </a:r>
            <a:r>
              <a:rPr lang="en-US" dirty="0" err="1"/>
              <a:t>Classificatore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1852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BDC8F7-9127-30B8-DE8B-3840E4F51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Ciclo</a:t>
            </a:r>
            <a:r>
              <a:rPr lang="en-US" dirty="0"/>
              <a:t> di vita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 in un Sistema Data-driven</a:t>
            </a:r>
            <a:endParaRPr lang="it-IT" noProof="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50E14E-E33B-8D92-2ABE-B9390526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it-IT" noProof="0" dirty="0"/>
          </a:p>
          <a:p>
            <a:pPr marL="0" indent="0">
              <a:buNone/>
            </a:pPr>
            <a:r>
              <a:rPr lang="it-IT" noProof="0" dirty="0"/>
              <a:t>1 Acquisizione e preparazione dei dati (da sorgenti interne ed esterne)</a:t>
            </a:r>
          </a:p>
          <a:p>
            <a:pPr marL="0" indent="0">
              <a:buNone/>
            </a:pPr>
            <a:r>
              <a:rPr lang="it-IT" dirty="0"/>
              <a:t>2 Definizione del sistema di calcolo (algoritmo / ML)</a:t>
            </a:r>
          </a:p>
          <a:p>
            <a:pPr marL="0" indent="0">
              <a:buNone/>
            </a:pPr>
            <a:r>
              <a:rPr lang="it-IT" dirty="0"/>
              <a:t>3 Valutazione del sistema</a:t>
            </a:r>
          </a:p>
          <a:p>
            <a:pPr marL="0" indent="0">
              <a:buNone/>
            </a:pPr>
            <a:r>
              <a:rPr lang="it-IT" noProof="0" dirty="0"/>
              <a:t>4 Utilizzo dei risultati</a:t>
            </a:r>
          </a:p>
          <a:p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434289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3EE80F-CC95-C142-8315-50AF78B46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Oggi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3547EB2-20EA-6849-9867-547B3D399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Il docente</a:t>
            </a:r>
          </a:p>
          <a:p>
            <a:r>
              <a:rPr lang="it-IT" dirty="0"/>
              <a:t>Contenuti del corso</a:t>
            </a:r>
          </a:p>
          <a:p>
            <a:r>
              <a:rPr lang="it-IT" dirty="0"/>
              <a:t>Esame</a:t>
            </a:r>
          </a:p>
        </p:txBody>
      </p:sp>
    </p:spTree>
    <p:extLst>
      <p:ext uri="{BB962C8B-B14F-4D97-AF65-F5344CB8AC3E}">
        <p14:creationId xmlns:p14="http://schemas.microsoft.com/office/powerpoint/2010/main" val="3460329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BDC8F7-9127-30B8-DE8B-3840E4F51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1 </a:t>
            </a:r>
            <a:r>
              <a:rPr lang="it-IT" noProof="0" dirty="0"/>
              <a:t>Acquisizione e preparazione dei dati</a:t>
            </a:r>
          </a:p>
        </p:txBody>
      </p:sp>
      <p:pic>
        <p:nvPicPr>
          <p:cNvPr id="6" name="Picture 2" descr="tabella-persons - InfodocScuola">
            <a:extLst>
              <a:ext uri="{FF2B5EF4-FFF2-40B4-BE49-F238E27FC236}">
                <a16:creationId xmlns:a16="http://schemas.microsoft.com/office/drawing/2014/main" id="{689BCFF9-7CF2-7B91-AB5C-70DF487CC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3106" y="3146827"/>
            <a:ext cx="3276091" cy="164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osa significa Database - Wikibit">
            <a:extLst>
              <a:ext uri="{FF2B5EF4-FFF2-40B4-BE49-F238E27FC236}">
                <a16:creationId xmlns:a16="http://schemas.microsoft.com/office/drawing/2014/main" id="{79B5F592-E596-A806-4AB2-F84182C4C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263" y="1768508"/>
            <a:ext cx="1516693" cy="1516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atabase | Bruker">
            <a:extLst>
              <a:ext uri="{FF2B5EF4-FFF2-40B4-BE49-F238E27FC236}">
                <a16:creationId xmlns:a16="http://schemas.microsoft.com/office/drawing/2014/main" id="{C280162F-72D8-21CA-24C2-76FBEA312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5971" y="3429000"/>
            <a:ext cx="1173279" cy="1173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Network data, new and old: from informal ties to formal networks – Data Big  and Small">
            <a:extLst>
              <a:ext uri="{FF2B5EF4-FFF2-40B4-BE49-F238E27FC236}">
                <a16:creationId xmlns:a16="http://schemas.microsoft.com/office/drawing/2014/main" id="{D8E31335-0FC8-4963-8DC2-E085B0B41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09" y="4741812"/>
            <a:ext cx="2632205" cy="193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8E1EBCED-9168-FD5B-9BDB-7A279E340623}"/>
              </a:ext>
            </a:extLst>
          </p:cNvPr>
          <p:cNvCxnSpPr>
            <a:cxnSpLocks/>
          </p:cNvCxnSpPr>
          <p:nvPr/>
        </p:nvCxnSpPr>
        <p:spPr>
          <a:xfrm>
            <a:off x="3068877" y="2526854"/>
            <a:ext cx="1161074" cy="1336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7DB1B564-C3E6-D718-82E1-ABAA0756CECD}"/>
              </a:ext>
            </a:extLst>
          </p:cNvPr>
          <p:cNvCxnSpPr>
            <a:cxnSpLocks/>
          </p:cNvCxnSpPr>
          <p:nvPr/>
        </p:nvCxnSpPr>
        <p:spPr>
          <a:xfrm>
            <a:off x="2770672" y="4015639"/>
            <a:ext cx="14592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6C960505-AE75-30BF-6B05-938A71C215BE}"/>
              </a:ext>
            </a:extLst>
          </p:cNvPr>
          <p:cNvCxnSpPr>
            <a:cxnSpLocks/>
          </p:cNvCxnSpPr>
          <p:nvPr/>
        </p:nvCxnSpPr>
        <p:spPr>
          <a:xfrm flipV="1">
            <a:off x="3457184" y="4168039"/>
            <a:ext cx="772767" cy="153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DF379D-778E-8BE5-359C-9051DDF5713E}"/>
              </a:ext>
            </a:extLst>
          </p:cNvPr>
          <p:cNvSpPr txBox="1"/>
          <p:nvPr/>
        </p:nvSpPr>
        <p:spPr>
          <a:xfrm>
            <a:off x="4328421" y="3538585"/>
            <a:ext cx="1907895" cy="95410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800" dirty="0"/>
              <a:t>Data </a:t>
            </a:r>
          </a:p>
          <a:p>
            <a:pPr algn="ctr"/>
            <a:r>
              <a:rPr lang="en-US" sz="2800" dirty="0"/>
              <a:t>Engineering</a:t>
            </a: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0BE1C81F-F841-805B-6A0C-45FB1EA91CE9}"/>
              </a:ext>
            </a:extLst>
          </p:cNvPr>
          <p:cNvCxnSpPr>
            <a:cxnSpLocks/>
          </p:cNvCxnSpPr>
          <p:nvPr/>
        </p:nvCxnSpPr>
        <p:spPr>
          <a:xfrm>
            <a:off x="6323818" y="4015638"/>
            <a:ext cx="6317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magine 17">
            <a:extLst>
              <a:ext uri="{FF2B5EF4-FFF2-40B4-BE49-F238E27FC236}">
                <a16:creationId xmlns:a16="http://schemas.microsoft.com/office/drawing/2014/main" id="{3234529F-51EA-A21E-A5C5-07692DE2E3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2575" y="5479406"/>
            <a:ext cx="5129425" cy="88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64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BDC8F7-9127-30B8-DE8B-3840E4F51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1 Acquisizione e preparazione dei dati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50E14E-E33B-8D92-2ABE-B9390526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noProof="0" dirty="0"/>
              <a:t>Usiamo dati da sorgenti interne ed esterne</a:t>
            </a:r>
          </a:p>
          <a:p>
            <a:pPr lvl="1"/>
            <a:r>
              <a:rPr lang="it-IT" dirty="0"/>
              <a:t>Dati </a:t>
            </a:r>
            <a:r>
              <a:rPr lang="it-IT" noProof="0" dirty="0" err="1"/>
              <a:t>sociodemogra</a:t>
            </a:r>
            <a:r>
              <a:rPr lang="it-IT" dirty="0" err="1"/>
              <a:t>fici</a:t>
            </a:r>
            <a:endParaRPr lang="it-IT" dirty="0"/>
          </a:p>
          <a:p>
            <a:pPr lvl="1"/>
            <a:r>
              <a:rPr lang="it-IT" noProof="0" dirty="0"/>
              <a:t>Dati sulle aziende concorrenti</a:t>
            </a:r>
          </a:p>
          <a:p>
            <a:pPr lvl="1"/>
            <a:r>
              <a:rPr lang="it-IT" dirty="0"/>
              <a:t>Dati sui prestiti concessi</a:t>
            </a:r>
          </a:p>
          <a:p>
            <a:pPr lvl="1"/>
            <a:r>
              <a:rPr lang="it-IT" dirty="0"/>
              <a:t>Dati dai social media</a:t>
            </a:r>
          </a:p>
          <a:p>
            <a:r>
              <a:rPr lang="it-IT" noProof="0" dirty="0"/>
              <a:t>Dobbiamo eseguire un complesso processo di ingegneria dei dati</a:t>
            </a:r>
          </a:p>
          <a:p>
            <a:pPr lvl="1"/>
            <a:r>
              <a:rPr lang="it-IT" dirty="0"/>
              <a:t>Data </a:t>
            </a:r>
            <a:r>
              <a:rPr lang="it-IT" dirty="0" err="1"/>
              <a:t>cleaning</a:t>
            </a:r>
            <a:r>
              <a:rPr lang="it-IT" dirty="0"/>
              <a:t>: elimina valori errati, assegna un valore ai dati mancanti</a:t>
            </a:r>
          </a:p>
          <a:p>
            <a:pPr lvl="1"/>
            <a:r>
              <a:rPr lang="it-IT" noProof="0" dirty="0"/>
              <a:t>Data integra</a:t>
            </a:r>
            <a:r>
              <a:rPr lang="it-IT" dirty="0" err="1"/>
              <a:t>tion</a:t>
            </a:r>
            <a:r>
              <a:rPr lang="it-IT" dirty="0"/>
              <a:t>: stabilisce corrispondenze tra le entità delle diverse sorgenti</a:t>
            </a:r>
          </a:p>
          <a:p>
            <a:pPr lvl="1"/>
            <a:r>
              <a:rPr lang="it-IT" noProof="0" dirty="0"/>
              <a:t>Data fusion: in caso di conflitti, determina il valore più plausibile</a:t>
            </a:r>
          </a:p>
          <a:p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5495756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F48673-4F79-356B-8CDD-CC30F28F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CCB7363-CA81-84AF-A192-D1FBC5877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System = Code + Data</a:t>
            </a:r>
          </a:p>
          <a:p>
            <a:r>
              <a:rPr lang="en-US" dirty="0"/>
              <a:t>Model-centric  vs data-centric approach</a:t>
            </a:r>
          </a:p>
          <a:p>
            <a:r>
              <a:rPr lang="en-US" dirty="0" err="1"/>
              <a:t>Miglioriamo</a:t>
            </a:r>
            <a:r>
              <a:rPr lang="en-US" dirty="0"/>
              <a:t> il </a:t>
            </a:r>
            <a:r>
              <a:rPr lang="en-US" dirty="0" err="1"/>
              <a:t>modello</a:t>
            </a:r>
            <a:r>
              <a:rPr lang="en-US" dirty="0"/>
              <a:t> o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?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462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F48673-4F79-356B-8CDD-CC30F28F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CCB7363-CA81-84AF-A192-D1FBC5877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System = Code + Data</a:t>
            </a:r>
          </a:p>
          <a:p>
            <a:r>
              <a:rPr lang="en-US" dirty="0"/>
              <a:t>Model-centric  vs data-centric approach</a:t>
            </a:r>
          </a:p>
          <a:p>
            <a:r>
              <a:rPr lang="en-US" dirty="0" err="1"/>
              <a:t>Miglioriamo</a:t>
            </a:r>
            <a:r>
              <a:rPr lang="en-US" dirty="0"/>
              <a:t> il </a:t>
            </a:r>
            <a:r>
              <a:rPr lang="en-US" dirty="0" err="1"/>
              <a:t>modello</a:t>
            </a:r>
            <a:r>
              <a:rPr lang="en-US" dirty="0"/>
              <a:t> o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Andrew Ng: </a:t>
            </a:r>
            <a:br>
              <a:rPr lang="en-US" dirty="0"/>
            </a:br>
            <a:r>
              <a:rPr lang="en-US" i="1" dirty="0"/>
              <a:t>"Preparing high quality data is the core part of a machine learning engineer"</a:t>
            </a:r>
            <a:br>
              <a:rPr lang="en-US" i="1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8876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2C5D0E-2D91-01EA-5B96-493765874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18115CC-DE14-D763-266A-C7996A95F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9212FAE-2CE6-209C-C0EF-85A507CFA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258" y="1465544"/>
            <a:ext cx="9029481" cy="5067475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F7021579-45B5-84EA-4BD3-86FE3502C834}"/>
              </a:ext>
            </a:extLst>
          </p:cNvPr>
          <p:cNvSpPr/>
          <p:nvPr/>
        </p:nvSpPr>
        <p:spPr>
          <a:xfrm>
            <a:off x="4920343" y="4898571"/>
            <a:ext cx="3886200" cy="6966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2920ABFC-2E6D-1A86-EC01-8CDBD77A0C2D}"/>
              </a:ext>
            </a:extLst>
          </p:cNvPr>
          <p:cNvSpPr/>
          <p:nvPr/>
        </p:nvSpPr>
        <p:spPr>
          <a:xfrm rot="5400000">
            <a:off x="6694716" y="3570516"/>
            <a:ext cx="2988129" cy="13661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D7698CC9-2F77-82CC-649D-EC0581538707}"/>
              </a:ext>
            </a:extLst>
          </p:cNvPr>
          <p:cNvSpPr/>
          <p:nvPr/>
        </p:nvSpPr>
        <p:spPr>
          <a:xfrm>
            <a:off x="4920343" y="4201886"/>
            <a:ext cx="3886200" cy="6966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7187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2C5D0E-2D91-01EA-5B96-493765874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18115CC-DE14-D763-266A-C7996A95F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9212FAE-2CE6-209C-C0EF-85A507CFA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258" y="1465544"/>
            <a:ext cx="9029481" cy="5067475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6259408D-D256-CCBD-22B5-60A8F4233E20}"/>
              </a:ext>
            </a:extLst>
          </p:cNvPr>
          <p:cNvSpPr/>
          <p:nvPr/>
        </p:nvSpPr>
        <p:spPr>
          <a:xfrm rot="5400000">
            <a:off x="6694716" y="3570516"/>
            <a:ext cx="2988129" cy="13661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F7021579-45B5-84EA-4BD3-86FE3502C834}"/>
              </a:ext>
            </a:extLst>
          </p:cNvPr>
          <p:cNvSpPr/>
          <p:nvPr/>
        </p:nvSpPr>
        <p:spPr>
          <a:xfrm>
            <a:off x="4920343" y="4898571"/>
            <a:ext cx="3886200" cy="6966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93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2C5D0E-2D91-01EA-5B96-493765874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18115CC-DE14-D763-266A-C7996A95F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9212FAE-2CE6-209C-C0EF-85A507CFA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258" y="1465544"/>
            <a:ext cx="9029481" cy="5067475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D825BCBD-0403-FB13-AAF7-7132DDE1D64E}"/>
              </a:ext>
            </a:extLst>
          </p:cNvPr>
          <p:cNvSpPr/>
          <p:nvPr/>
        </p:nvSpPr>
        <p:spPr>
          <a:xfrm rot="5400000">
            <a:off x="6694716" y="3570516"/>
            <a:ext cx="2988129" cy="13661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568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064F58-5BBC-E652-7174-B43ED4710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DC021B5-8185-B452-B87B-EB819E48D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AD8C0C1-8A34-8AE0-1F44-AF4B023D2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976" y="1465543"/>
            <a:ext cx="9000048" cy="506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2668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BD766D-4734-D126-5DED-04D7F334F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0D5788-49BD-C5D7-DAB5-F9C26CC66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CD5FEA6-7C72-C345-51D3-6312D8A35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564" y="1465544"/>
            <a:ext cx="9412869" cy="528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690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1F3EA8-90D4-DD3F-BE7F-9B7F74CC2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35142C-9C7E-17DE-E424-87971F2A7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935F874-186F-59C3-A0DA-22F148658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972" y="1465544"/>
            <a:ext cx="9414054" cy="528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725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3EA078-CE1F-F946-AE46-466E34C86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docente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543594-7551-0E45-AC49-4DF9D7341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b="1" dirty="0"/>
              <a:t>Paolo </a:t>
            </a:r>
            <a:r>
              <a:rPr lang="it-IT" b="1" dirty="0" err="1"/>
              <a:t>Merialdo</a:t>
            </a:r>
            <a:endParaRPr lang="it-IT" b="1" dirty="0"/>
          </a:p>
          <a:p>
            <a:pPr marL="0" indent="0">
              <a:buNone/>
            </a:pPr>
            <a:r>
              <a:rPr lang="it-IT" dirty="0"/>
              <a:t>	</a:t>
            </a:r>
            <a:r>
              <a:rPr lang="it-IT" dirty="0">
                <a:hlinkClick r:id="rId2"/>
              </a:rPr>
              <a:t>paolo.merialdo@uniroma3.it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	Dipartimento di ingegneria – Sezione Informatica - stanza 2.13</a:t>
            </a:r>
          </a:p>
          <a:p>
            <a:pPr marL="0" indent="0">
              <a:buNone/>
            </a:pPr>
            <a:r>
              <a:rPr lang="it-IT" dirty="0"/>
              <a:t>	Ricevimento studenti: su appuntamento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b="1" dirty="0"/>
              <a:t>Attività di ricerca </a:t>
            </a:r>
            <a:r>
              <a:rPr lang="it-IT" dirty="0"/>
              <a:t>(vedi profilo </a:t>
            </a:r>
            <a:r>
              <a:rPr lang="it-IT" dirty="0">
                <a:hlinkClick r:id="rId3"/>
              </a:rPr>
              <a:t>google scholar</a:t>
            </a:r>
            <a:r>
              <a:rPr lang="it-IT" dirty="0"/>
              <a:t>)</a:t>
            </a:r>
          </a:p>
          <a:p>
            <a:pPr marL="0" indent="0">
              <a:buNone/>
            </a:pPr>
            <a:r>
              <a:rPr lang="it-IT" dirty="0"/>
              <a:t>	Web Data Integration</a:t>
            </a:r>
          </a:p>
          <a:p>
            <a:pPr marL="0" indent="0">
              <a:buNone/>
            </a:pPr>
            <a:r>
              <a:rPr lang="it-IT" dirty="0"/>
              <a:t>	Machine Learning for Digital </a:t>
            </a:r>
            <a:r>
              <a:rPr lang="it-IT" dirty="0" err="1"/>
              <a:t>Humanities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	</a:t>
            </a:r>
            <a:r>
              <a:rPr lang="it-IT" dirty="0" err="1"/>
              <a:t>Explainable</a:t>
            </a:r>
            <a:r>
              <a:rPr lang="it-IT" dirty="0"/>
              <a:t> AI for Big Data Management Issues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518763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C0CD84-EA10-FC20-B5D8-9F3E1B684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0A98982-EB43-AAA0-F06C-2D8336B43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9523910-F834-6132-001A-6DF87CAEC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442" y="1465544"/>
            <a:ext cx="9133114" cy="512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695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30CBA3-42C5-39F6-968A-E4B93DA3D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84B98E5-C3D0-CAF9-9297-33102324C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4A3CE86-1985-0F5C-F72E-720E60866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233" y="1465544"/>
            <a:ext cx="9053533" cy="506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725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BACF81-F224-CD5F-8D79-93E8CED2F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44F6A88-7651-9217-BB4F-885F62CF3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B4F9EDA-E488-1175-96C5-53FABD696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280" y="1465544"/>
            <a:ext cx="9055437" cy="506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5829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45F081-D9BC-C525-58F0-F34C4501F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"Data is food for AI"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ED860D-7026-BB7E-5B2A-319E3EC05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5782EDE-0523-07DD-6D7D-3F31B487D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296" y="1465544"/>
            <a:ext cx="9071407" cy="506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215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BDC8F7-9127-30B8-DE8B-3840E4F51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1 </a:t>
            </a:r>
            <a:r>
              <a:rPr lang="it-IT" noProof="0" dirty="0"/>
              <a:t>Acquisizione e preparazione dei dati</a:t>
            </a:r>
          </a:p>
        </p:txBody>
      </p:sp>
      <p:pic>
        <p:nvPicPr>
          <p:cNvPr id="6" name="Picture 2" descr="tabella-persons - InfodocScuola">
            <a:extLst>
              <a:ext uri="{FF2B5EF4-FFF2-40B4-BE49-F238E27FC236}">
                <a16:creationId xmlns:a16="http://schemas.microsoft.com/office/drawing/2014/main" id="{689BCFF9-7CF2-7B91-AB5C-70DF487CC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3106" y="3146827"/>
            <a:ext cx="3276091" cy="164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osa significa Database - Wikibit">
            <a:extLst>
              <a:ext uri="{FF2B5EF4-FFF2-40B4-BE49-F238E27FC236}">
                <a16:creationId xmlns:a16="http://schemas.microsoft.com/office/drawing/2014/main" id="{79B5F592-E596-A806-4AB2-F84182C4C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263" y="1768508"/>
            <a:ext cx="1516693" cy="1516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atabase | Bruker">
            <a:extLst>
              <a:ext uri="{FF2B5EF4-FFF2-40B4-BE49-F238E27FC236}">
                <a16:creationId xmlns:a16="http://schemas.microsoft.com/office/drawing/2014/main" id="{C280162F-72D8-21CA-24C2-76FBEA312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5971" y="3429000"/>
            <a:ext cx="1173279" cy="1173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Network data, new and old: from informal ties to formal networks – Data Big  and Small">
            <a:extLst>
              <a:ext uri="{FF2B5EF4-FFF2-40B4-BE49-F238E27FC236}">
                <a16:creationId xmlns:a16="http://schemas.microsoft.com/office/drawing/2014/main" id="{D8E31335-0FC8-4963-8DC2-E085B0B41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09" y="4741812"/>
            <a:ext cx="2632205" cy="193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8E1EBCED-9168-FD5B-9BDB-7A279E340623}"/>
              </a:ext>
            </a:extLst>
          </p:cNvPr>
          <p:cNvCxnSpPr>
            <a:cxnSpLocks/>
          </p:cNvCxnSpPr>
          <p:nvPr/>
        </p:nvCxnSpPr>
        <p:spPr>
          <a:xfrm>
            <a:off x="3068877" y="2526854"/>
            <a:ext cx="1161074" cy="1336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7DB1B564-C3E6-D718-82E1-ABAA0756CECD}"/>
              </a:ext>
            </a:extLst>
          </p:cNvPr>
          <p:cNvCxnSpPr>
            <a:cxnSpLocks/>
          </p:cNvCxnSpPr>
          <p:nvPr/>
        </p:nvCxnSpPr>
        <p:spPr>
          <a:xfrm>
            <a:off x="2770672" y="4015639"/>
            <a:ext cx="14592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6C960505-AE75-30BF-6B05-938A71C215BE}"/>
              </a:ext>
            </a:extLst>
          </p:cNvPr>
          <p:cNvCxnSpPr>
            <a:cxnSpLocks/>
          </p:cNvCxnSpPr>
          <p:nvPr/>
        </p:nvCxnSpPr>
        <p:spPr>
          <a:xfrm flipV="1">
            <a:off x="3457184" y="4168039"/>
            <a:ext cx="772767" cy="153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DF379D-778E-8BE5-359C-9051DDF5713E}"/>
              </a:ext>
            </a:extLst>
          </p:cNvPr>
          <p:cNvSpPr txBox="1"/>
          <p:nvPr/>
        </p:nvSpPr>
        <p:spPr>
          <a:xfrm>
            <a:off x="4328421" y="3538585"/>
            <a:ext cx="1907895" cy="95410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800" dirty="0"/>
              <a:t>Data </a:t>
            </a:r>
          </a:p>
          <a:p>
            <a:pPr algn="ctr"/>
            <a:r>
              <a:rPr lang="en-US" sz="2800" dirty="0"/>
              <a:t>Engineering</a:t>
            </a: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0BE1C81F-F841-805B-6A0C-45FB1EA91CE9}"/>
              </a:ext>
            </a:extLst>
          </p:cNvPr>
          <p:cNvCxnSpPr>
            <a:cxnSpLocks/>
          </p:cNvCxnSpPr>
          <p:nvPr/>
        </p:nvCxnSpPr>
        <p:spPr>
          <a:xfrm>
            <a:off x="6323818" y="4015638"/>
            <a:ext cx="6317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magine 17">
            <a:extLst>
              <a:ext uri="{FF2B5EF4-FFF2-40B4-BE49-F238E27FC236}">
                <a16:creationId xmlns:a16="http://schemas.microsoft.com/office/drawing/2014/main" id="{3234529F-51EA-A21E-A5C5-07692DE2E3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2575" y="5479406"/>
            <a:ext cx="5129425" cy="880512"/>
          </a:xfrm>
          <a:prstGeom prst="rect">
            <a:avLst/>
          </a:prstGeom>
        </p:spPr>
      </p:pic>
      <p:sp>
        <p:nvSpPr>
          <p:cNvPr id="13" name="Fumetto 3 12">
            <a:extLst>
              <a:ext uri="{FF2B5EF4-FFF2-40B4-BE49-F238E27FC236}">
                <a16:creationId xmlns:a16="http://schemas.microsoft.com/office/drawing/2014/main" id="{7E98FAD7-22CD-C3AE-72F8-B5EA16ED128C}"/>
              </a:ext>
            </a:extLst>
          </p:cNvPr>
          <p:cNvSpPr/>
          <p:nvPr/>
        </p:nvSpPr>
        <p:spPr>
          <a:xfrm>
            <a:off x="4421539" y="1895674"/>
            <a:ext cx="1902279" cy="1046167"/>
          </a:xfrm>
          <a:prstGeom prst="wedgeEllipseCallout">
            <a:avLst>
              <a:gd name="adj1" fmla="val -13203"/>
              <a:gd name="adj2" fmla="val 1006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Il punto </a:t>
            </a:r>
            <a:r>
              <a:rPr lang="en-US" dirty="0" err="1"/>
              <a:t>cruciale</a:t>
            </a:r>
            <a:r>
              <a:rPr lang="en-US" dirty="0"/>
              <a:t> </a:t>
            </a:r>
            <a:r>
              <a:rPr lang="en-US" dirty="0" err="1"/>
              <a:t>è</a:t>
            </a:r>
            <a:r>
              <a:rPr lang="en-US" dirty="0"/>
              <a:t> qui! </a:t>
            </a:r>
          </a:p>
        </p:txBody>
      </p:sp>
    </p:spTree>
    <p:extLst>
      <p:ext uri="{BB962C8B-B14F-4D97-AF65-F5344CB8AC3E}">
        <p14:creationId xmlns:p14="http://schemas.microsoft.com/office/powerpoint/2010/main" val="244883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E6D0A4-9490-BB55-3624-ADBB63BF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Letture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816D9F-7599-68AC-2A09-6834829C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https://spectrum.ieee.org/andrew-ng-data-centric-ai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3"/>
              </a:rPr>
              <a:t>https://www.youtube.com/watch?v=06-AZXmwHjo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5979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526DA5-6949-195B-50B6-ED216AA8F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Motivazioni</a:t>
            </a:r>
            <a:r>
              <a:rPr lang="en-US" dirty="0"/>
              <a:t>: </a:t>
            </a:r>
            <a:r>
              <a:rPr lang="en-US" dirty="0" err="1"/>
              <a:t>etica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dati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0E43CED-22FF-3915-6679-7739C5FE9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noProof="0" dirty="0"/>
              <a:t>Esempi (con una prospettiva sull'etica)</a:t>
            </a:r>
          </a:p>
          <a:p>
            <a:pPr lvl="1"/>
            <a:r>
              <a:rPr lang="it-IT" noProof="0" dirty="0"/>
              <a:t>Ranking e selezione</a:t>
            </a:r>
            <a:br>
              <a:rPr lang="it-IT" noProof="0" dirty="0"/>
            </a:br>
            <a:r>
              <a:rPr lang="it-IT" noProof="0" dirty="0"/>
              <a:t>Conciliare equità e diversità</a:t>
            </a:r>
          </a:p>
          <a:p>
            <a:pPr lvl="1"/>
            <a:r>
              <a:rPr lang="it-IT" noProof="0" dirty="0"/>
              <a:t>Classificazione</a:t>
            </a:r>
            <a:br>
              <a:rPr lang="it-IT" noProof="0" dirty="0"/>
            </a:br>
            <a:r>
              <a:rPr lang="it-IT" noProof="0" dirty="0"/>
              <a:t>Equità</a:t>
            </a:r>
            <a:br>
              <a:rPr lang="it-IT" noProof="0" dirty="0"/>
            </a:br>
            <a:r>
              <a:rPr lang="it-IT" noProof="0" dirty="0"/>
              <a:t>Trasparenza</a:t>
            </a:r>
          </a:p>
          <a:p>
            <a:pPr lvl="1"/>
            <a:r>
              <a:rPr lang="it-IT" dirty="0"/>
              <a:t>Privacy</a:t>
            </a:r>
            <a:br>
              <a:rPr lang="it-IT" dirty="0"/>
            </a:br>
            <a:r>
              <a:rPr lang="it-IT" dirty="0"/>
              <a:t>Mettere a disposizione dati, garantire la privacy</a:t>
            </a:r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2757550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9E9FEE-26C8-55AD-FFB5-F4239103D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Etica dei dati: Ranking e Selezione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887410-F71B-168E-BC65-95B2A3E6C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noProof="0" dirty="0"/>
              <a:t>Definizione di una graduatoria di merito, di importanza</a:t>
            </a:r>
          </a:p>
          <a:p>
            <a:r>
              <a:rPr lang="it-IT" noProof="0" dirty="0"/>
              <a:t>Esempi:</a:t>
            </a:r>
          </a:p>
          <a:p>
            <a:pPr lvl="1"/>
            <a:r>
              <a:rPr lang="it-IT" noProof="0" dirty="0"/>
              <a:t>Ranking di ristoranti</a:t>
            </a:r>
          </a:p>
          <a:p>
            <a:pPr lvl="1"/>
            <a:r>
              <a:rPr lang="it-IT" noProof="0" dirty="0"/>
              <a:t>Ranking di film</a:t>
            </a:r>
          </a:p>
          <a:p>
            <a:pPr lvl="1"/>
            <a:r>
              <a:rPr lang="it-IT" noProof="0" dirty="0"/>
              <a:t>Ranking dei risultati di un motore di ricerca</a:t>
            </a:r>
          </a:p>
          <a:p>
            <a:pPr lvl="1"/>
            <a:r>
              <a:rPr lang="it-IT" noProof="0" dirty="0"/>
              <a:t>Ranking dei CV</a:t>
            </a:r>
          </a:p>
          <a:p>
            <a:pPr lvl="1"/>
            <a:endParaRPr lang="it-IT" noProof="0" dirty="0"/>
          </a:p>
          <a:p>
            <a:pPr lvl="1"/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0245823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96A35C-30BE-A71B-A065-9FA95459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Etica dei dati: Ranking e selezione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2203AD-4947-384F-5B57-E07E9F246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noProof="0" dirty="0"/>
              <a:t>Spesso, i risultati del ranking vengono usati per effettuare selezioni</a:t>
            </a:r>
          </a:p>
          <a:p>
            <a:r>
              <a:rPr lang="it-IT" noProof="0" dirty="0"/>
              <a:t>Esempi</a:t>
            </a:r>
          </a:p>
          <a:p>
            <a:pPr lvl="1"/>
            <a:r>
              <a:rPr lang="it-IT" noProof="0" dirty="0"/>
              <a:t>Quale ristorante per la cena</a:t>
            </a:r>
          </a:p>
          <a:p>
            <a:pPr lvl="1"/>
            <a:r>
              <a:rPr lang="it-IT" noProof="0" dirty="0"/>
              <a:t>Quale film vedrò questa sera su una piattaforma di streaming</a:t>
            </a:r>
          </a:p>
          <a:p>
            <a:pPr lvl="1"/>
            <a:r>
              <a:rPr lang="it-IT" noProof="0" dirty="0"/>
              <a:t>Quali pagine visito</a:t>
            </a:r>
          </a:p>
          <a:p>
            <a:pPr lvl="1"/>
            <a:r>
              <a:rPr lang="it-IT" noProof="0" dirty="0"/>
              <a:t>Quali persone assumo</a:t>
            </a:r>
          </a:p>
          <a:p>
            <a:pPr lvl="1"/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7828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E7888C-7BB5-FA8E-AB22-84189F67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Esempio: selezione del personale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083C343-4E90-E33A-BA7A-F17D5EF7C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noProof="0" dirty="0"/>
              <a:t>Obiettivi: </a:t>
            </a:r>
          </a:p>
          <a:p>
            <a:pPr lvl="1"/>
            <a:r>
              <a:rPr lang="it-IT" dirty="0"/>
              <a:t>Efficienza: risparmio dei costi del processo di selezione con analisi automatica dei CV </a:t>
            </a:r>
          </a:p>
          <a:p>
            <a:pPr lvl="1"/>
            <a:r>
              <a:rPr lang="it-IT" noProof="0" dirty="0"/>
              <a:t>Efficacia: vengono selezionate le persone migliori</a:t>
            </a:r>
          </a:p>
          <a:p>
            <a:pPr lvl="1"/>
            <a:r>
              <a:rPr lang="it-IT" dirty="0"/>
              <a:t>Equità: </a:t>
            </a:r>
            <a:r>
              <a:rPr lang="it-IT" noProof="0" dirty="0"/>
              <a:t>togliamo il fattore umano per eliminare pregiudizi</a:t>
            </a:r>
          </a:p>
          <a:p>
            <a:r>
              <a:rPr lang="it-IT" noProof="0" dirty="0"/>
              <a:t>Funziona? </a:t>
            </a:r>
          </a:p>
        </p:txBody>
      </p:sp>
    </p:spTree>
    <p:extLst>
      <p:ext uri="{BB962C8B-B14F-4D97-AF65-F5344CB8AC3E}">
        <p14:creationId xmlns:p14="http://schemas.microsoft.com/office/powerpoint/2010/main" val="1594300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3EA078-CE1F-F946-AE46-466E34C86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docente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543594-7551-0E45-AC49-4DF9D7341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it-IT" dirty="0"/>
              <a:t>Progetti di ricerca (in corso)</a:t>
            </a:r>
          </a:p>
          <a:p>
            <a:pPr marL="0" indent="0">
              <a:buNone/>
            </a:pPr>
            <a:r>
              <a:rPr lang="it-IT" dirty="0"/>
              <a:t>	CERTA: </a:t>
            </a:r>
            <a:r>
              <a:rPr lang="it-IT" dirty="0" err="1"/>
              <a:t>Explainable</a:t>
            </a:r>
            <a:r>
              <a:rPr lang="it-IT" dirty="0"/>
              <a:t> AI for Big Data </a:t>
            </a:r>
            <a:r>
              <a:rPr lang="it-IT" dirty="0" err="1"/>
              <a:t>Managent</a:t>
            </a:r>
            <a:r>
              <a:rPr lang="it-IT" dirty="0"/>
              <a:t> Issues</a:t>
            </a:r>
          </a:p>
          <a:p>
            <a:pPr marL="0" indent="0">
              <a:buNone/>
            </a:pPr>
            <a:r>
              <a:rPr lang="it-IT" dirty="0"/>
              <a:t>	</a:t>
            </a:r>
            <a:r>
              <a:rPr lang="it-IT" dirty="0" err="1"/>
              <a:t>CheapER</a:t>
            </a:r>
            <a:r>
              <a:rPr lang="it-IT" dirty="0"/>
              <a:t>: Deep Learning for </a:t>
            </a:r>
            <a:r>
              <a:rPr lang="it-IT" dirty="0" err="1"/>
              <a:t>Entity</a:t>
            </a:r>
            <a:r>
              <a:rPr lang="it-IT" dirty="0"/>
              <a:t> </a:t>
            </a:r>
            <a:r>
              <a:rPr lang="it-IT" dirty="0" err="1"/>
              <a:t>Resolution</a:t>
            </a:r>
            <a:r>
              <a:rPr lang="it-IT" dirty="0"/>
              <a:t> </a:t>
            </a:r>
          </a:p>
          <a:p>
            <a:pPr marL="0" indent="0">
              <a:buNone/>
            </a:pPr>
            <a:r>
              <a:rPr lang="it-IT" dirty="0"/>
              <a:t>	In Codice Ratio: Machine Learning for Digital </a:t>
            </a:r>
            <a:r>
              <a:rPr lang="it-IT" dirty="0" err="1"/>
              <a:t>Humanities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	</a:t>
            </a:r>
            <a:r>
              <a:rPr lang="it-IT" dirty="0" err="1"/>
              <a:t>OpenTriage</a:t>
            </a:r>
            <a:r>
              <a:rPr lang="it-IT" dirty="0"/>
              <a:t>: </a:t>
            </a:r>
            <a:r>
              <a:rPr lang="it-IT" dirty="0" err="1"/>
              <a:t>Wring</a:t>
            </a:r>
            <a:r>
              <a:rPr lang="it-IT" dirty="0"/>
              <a:t> out Value from Web Data</a:t>
            </a:r>
          </a:p>
          <a:p>
            <a:pPr marL="0" indent="0">
              <a:buNone/>
            </a:pPr>
            <a:r>
              <a:rPr lang="it-IT" dirty="0"/>
              <a:t>Terza missione</a:t>
            </a:r>
          </a:p>
          <a:p>
            <a:pPr marL="0" indent="0">
              <a:buNone/>
            </a:pPr>
            <a:r>
              <a:rPr lang="it-IT" dirty="0"/>
              <a:t>	Co-founder di due startup AI (Big </a:t>
            </a:r>
            <a:r>
              <a:rPr lang="it-IT" dirty="0" err="1"/>
              <a:t>Profiles</a:t>
            </a:r>
            <a:r>
              <a:rPr lang="it-IT" dirty="0"/>
              <a:t> e </a:t>
            </a:r>
            <a:r>
              <a:rPr lang="it-IT" dirty="0" err="1"/>
              <a:t>myBiros</a:t>
            </a:r>
            <a:r>
              <a:rPr lang="it-IT" dirty="0"/>
              <a:t>)</a:t>
            </a:r>
          </a:p>
          <a:p>
            <a:pPr marL="0" indent="0">
              <a:buNone/>
            </a:pPr>
            <a:r>
              <a:rPr lang="it-IT" dirty="0"/>
              <a:t>	Progetti di trasferimento tecnologico (ML &amp; Data management) con PMI e PA</a:t>
            </a:r>
          </a:p>
          <a:p>
            <a:pPr marL="0" indent="0">
              <a:buNone/>
            </a:pPr>
            <a:r>
              <a:rPr lang="it-IT" dirty="0"/>
              <a:t>Collaborazioni (in corso)</a:t>
            </a:r>
          </a:p>
          <a:p>
            <a:pPr marL="0" indent="0">
              <a:buNone/>
            </a:pPr>
            <a:r>
              <a:rPr lang="it-IT" dirty="0"/>
              <a:t>	AT&amp;T </a:t>
            </a:r>
            <a:r>
              <a:rPr lang="it-IT" dirty="0" err="1"/>
              <a:t>Research</a:t>
            </a:r>
            <a:r>
              <a:rPr lang="it-IT" dirty="0"/>
              <a:t>, University of Toronto, University of Alberta, </a:t>
            </a:r>
            <a:br>
              <a:rPr lang="it-IT" dirty="0"/>
            </a:br>
            <a:r>
              <a:rPr lang="it-IT" dirty="0"/>
              <a:t>	University of British Columbia</a:t>
            </a:r>
          </a:p>
          <a:p>
            <a:pPr marL="0" indent="0">
              <a:buNone/>
            </a:pPr>
            <a:r>
              <a:rPr lang="it-IT" dirty="0"/>
              <a:t>	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630427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9DFD4C-A092-30BA-9D99-120BD2F81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Funziona</a:t>
            </a:r>
            <a:r>
              <a:rPr lang="en-US" dirty="0"/>
              <a:t>?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F8B84E6-E861-8C09-4646-E76B2B3E0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69" y="1527903"/>
            <a:ext cx="5829231" cy="211804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6A787B2-2F65-7D59-4731-18F8AC4EA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707" y="1756491"/>
            <a:ext cx="4293093" cy="2195031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26E398D7-6A75-B9F4-8CF4-3FA63B5F9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361" y="3884385"/>
            <a:ext cx="7137635" cy="144571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06AFD91-695E-D697-AB07-97589AD301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2993" y="4860387"/>
            <a:ext cx="5249738" cy="163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91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C3120D-4074-464D-9CED-07F69B63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Ranking e Selezione: Esempio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AEC18CA-3CE6-0C70-2E3A-403912BC8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2200" cy="4351338"/>
          </a:xfrm>
        </p:spPr>
        <p:txBody>
          <a:bodyPr/>
          <a:lstStyle/>
          <a:p>
            <a:r>
              <a:rPr lang="it-IT" noProof="0" dirty="0"/>
              <a:t>Obiettivi: </a:t>
            </a:r>
          </a:p>
          <a:p>
            <a:pPr lvl="1"/>
            <a:r>
              <a:rPr lang="it-IT" b="1" noProof="0" dirty="0"/>
              <a:t>Diversità</a:t>
            </a:r>
            <a:r>
              <a:rPr lang="it-IT" noProof="0" dirty="0"/>
              <a:t>: dobbiamo selezionare 4 persone, includendone 2 per genere, almeno una per regione (UE, UK, SEE) </a:t>
            </a:r>
          </a:p>
          <a:p>
            <a:pPr lvl="1"/>
            <a:r>
              <a:rPr lang="it-IT" b="1" noProof="0" dirty="0"/>
              <a:t>Utilità</a:t>
            </a:r>
            <a:r>
              <a:rPr lang="it-IT" noProof="0" dirty="0"/>
              <a:t>: dobbiamo massimizzare il punteggio totale</a:t>
            </a:r>
          </a:p>
        </p:txBody>
      </p:sp>
      <p:graphicFrame>
        <p:nvGraphicFramePr>
          <p:cNvPr id="7" name="Tabella 4">
            <a:extLst>
              <a:ext uri="{FF2B5EF4-FFF2-40B4-BE49-F238E27FC236}">
                <a16:creationId xmlns:a16="http://schemas.microsoft.com/office/drawing/2014/main" id="{A4F8A9CE-4E2B-4FDE-4B9A-DB80EE07C96B}"/>
              </a:ext>
            </a:extLst>
          </p:cNvPr>
          <p:cNvGraphicFramePr>
            <a:graphicFrameLocks/>
          </p:cNvGraphicFramePr>
          <p:nvPr/>
        </p:nvGraphicFramePr>
        <p:xfrm>
          <a:off x="5230400" y="1825625"/>
          <a:ext cx="6123400" cy="2972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088">
                  <a:extLst>
                    <a:ext uri="{9D8B030D-6E8A-4147-A177-3AD203B41FA5}">
                      <a16:colId xmlns:a16="http://schemas.microsoft.com/office/drawing/2014/main" val="926601940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246896805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573997279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2929679247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836753766"/>
                    </a:ext>
                  </a:extLst>
                </a:gridCol>
              </a:tblGrid>
              <a:tr h="7431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60824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EU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a(99)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b(98)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c(96)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d(95)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346607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UK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g(90)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h(89)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736873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r>
                        <a:rPr lang="en-US" dirty="0"/>
                        <a:t>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m(86)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n(83)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411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76349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C3120D-4074-464D-9CED-07F69B63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Ranking e Selezione: Esempio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AEC18CA-3CE6-0C70-2E3A-403912BC8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2200" cy="4351338"/>
          </a:xfrm>
        </p:spPr>
        <p:txBody>
          <a:bodyPr/>
          <a:lstStyle/>
          <a:p>
            <a:r>
              <a:rPr lang="it-IT" noProof="0" dirty="0"/>
              <a:t>Obiettivi: </a:t>
            </a:r>
          </a:p>
          <a:p>
            <a:pPr lvl="1"/>
            <a:r>
              <a:rPr lang="it-IT" b="1" noProof="0" dirty="0"/>
              <a:t>Diversità</a:t>
            </a:r>
            <a:r>
              <a:rPr lang="it-IT" noProof="0" dirty="0"/>
              <a:t>: dobbiamo selezionare 4 persone, includendone 2 per genere, almeno una per regione (UE, UK, SEE) </a:t>
            </a:r>
          </a:p>
          <a:p>
            <a:pPr lvl="1"/>
            <a:r>
              <a:rPr lang="it-IT" b="1" noProof="0" dirty="0"/>
              <a:t>Utilità</a:t>
            </a:r>
            <a:r>
              <a:rPr lang="it-IT" noProof="0" dirty="0"/>
              <a:t>: dobbiamo massimizzare il punteggio totale</a:t>
            </a:r>
          </a:p>
        </p:txBody>
      </p:sp>
      <p:graphicFrame>
        <p:nvGraphicFramePr>
          <p:cNvPr id="7" name="Tabella 4">
            <a:extLst>
              <a:ext uri="{FF2B5EF4-FFF2-40B4-BE49-F238E27FC236}">
                <a16:creationId xmlns:a16="http://schemas.microsoft.com/office/drawing/2014/main" id="{A4F8A9CE-4E2B-4FDE-4B9A-DB80EE07C96B}"/>
              </a:ext>
            </a:extLst>
          </p:cNvPr>
          <p:cNvGraphicFramePr>
            <a:graphicFrameLocks/>
          </p:cNvGraphicFramePr>
          <p:nvPr/>
        </p:nvGraphicFramePr>
        <p:xfrm>
          <a:off x="5230400" y="1825625"/>
          <a:ext cx="6123400" cy="2972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088">
                  <a:extLst>
                    <a:ext uri="{9D8B030D-6E8A-4147-A177-3AD203B41FA5}">
                      <a16:colId xmlns:a16="http://schemas.microsoft.com/office/drawing/2014/main" val="926601940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246896805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573997279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2929679247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836753766"/>
                    </a:ext>
                  </a:extLst>
                </a:gridCol>
              </a:tblGrid>
              <a:tr h="7431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60824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EU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a(99)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b(98)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c(96)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d(95)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346607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UK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g(90)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h(89)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736873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r>
                        <a:rPr lang="en-US" dirty="0"/>
                        <a:t>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m(86)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n(83)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4110620"/>
                  </a:ext>
                </a:extLst>
              </a:tr>
            </a:tbl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CCD9DDFE-32AA-F563-5059-2521B84055BF}"/>
              </a:ext>
            </a:extLst>
          </p:cNvPr>
          <p:cNvSpPr txBox="1"/>
          <p:nvPr/>
        </p:nvSpPr>
        <p:spPr>
          <a:xfrm>
            <a:off x="7561779" y="1133128"/>
            <a:ext cx="3000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</a:rPr>
              <a:t>Punteggio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totale</a:t>
            </a:r>
            <a:r>
              <a:rPr lang="en-US" sz="2400" dirty="0">
                <a:solidFill>
                  <a:srgbClr val="FF0000"/>
                </a:solidFill>
              </a:rPr>
              <a:t> = 373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8E2846D-E62C-B1FB-966E-E7F962FD0B73}"/>
              </a:ext>
            </a:extLst>
          </p:cNvPr>
          <p:cNvSpPr/>
          <p:nvPr/>
        </p:nvSpPr>
        <p:spPr>
          <a:xfrm>
            <a:off x="6287785" y="2547992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CFF26FDD-1302-14FE-C244-3CBB5679210B}"/>
              </a:ext>
            </a:extLst>
          </p:cNvPr>
          <p:cNvSpPr/>
          <p:nvPr/>
        </p:nvSpPr>
        <p:spPr>
          <a:xfrm>
            <a:off x="8835776" y="4054743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37F3C211-B8C7-E005-B9D6-5B0E750344CF}"/>
              </a:ext>
            </a:extLst>
          </p:cNvPr>
          <p:cNvSpPr/>
          <p:nvPr/>
        </p:nvSpPr>
        <p:spPr>
          <a:xfrm>
            <a:off x="7540374" y="2547991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BB703FB0-D07E-2ED8-71EB-DD0A72B90E98}"/>
              </a:ext>
            </a:extLst>
          </p:cNvPr>
          <p:cNvSpPr/>
          <p:nvPr/>
        </p:nvSpPr>
        <p:spPr>
          <a:xfrm>
            <a:off x="8835776" y="3311829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9621820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C3120D-4074-464D-9CED-07F69B63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Ranking e Selezione: Esempio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AEC18CA-3CE6-0C70-2E3A-403912BC8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2200" cy="4351338"/>
          </a:xfrm>
        </p:spPr>
        <p:txBody>
          <a:bodyPr/>
          <a:lstStyle/>
          <a:p>
            <a:r>
              <a:rPr lang="it-IT" noProof="0" dirty="0"/>
              <a:t>Obiettivi: </a:t>
            </a:r>
          </a:p>
          <a:p>
            <a:pPr lvl="1"/>
            <a:r>
              <a:rPr lang="it-IT" b="1" noProof="0" dirty="0"/>
              <a:t>Diversità</a:t>
            </a:r>
            <a:r>
              <a:rPr lang="it-IT" noProof="0" dirty="0"/>
              <a:t>: dobbiamo selezionare 4 persone, includendone 2 per genere, almeno una per regione (UE, UK, SEE) </a:t>
            </a:r>
          </a:p>
          <a:p>
            <a:pPr lvl="1"/>
            <a:r>
              <a:rPr lang="it-IT" b="1" noProof="0" dirty="0"/>
              <a:t>Utilità</a:t>
            </a:r>
            <a:r>
              <a:rPr lang="it-IT" noProof="0" dirty="0"/>
              <a:t>: dobbiamo massimizzare il punteggio totale</a:t>
            </a:r>
          </a:p>
        </p:txBody>
      </p:sp>
      <p:graphicFrame>
        <p:nvGraphicFramePr>
          <p:cNvPr id="7" name="Tabella 4">
            <a:extLst>
              <a:ext uri="{FF2B5EF4-FFF2-40B4-BE49-F238E27FC236}">
                <a16:creationId xmlns:a16="http://schemas.microsoft.com/office/drawing/2014/main" id="{A4F8A9CE-4E2B-4FDE-4B9A-DB80EE07C96B}"/>
              </a:ext>
            </a:extLst>
          </p:cNvPr>
          <p:cNvGraphicFramePr>
            <a:graphicFrameLocks/>
          </p:cNvGraphicFramePr>
          <p:nvPr/>
        </p:nvGraphicFramePr>
        <p:xfrm>
          <a:off x="5230400" y="1825625"/>
          <a:ext cx="6123400" cy="2972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088">
                  <a:extLst>
                    <a:ext uri="{9D8B030D-6E8A-4147-A177-3AD203B41FA5}">
                      <a16:colId xmlns:a16="http://schemas.microsoft.com/office/drawing/2014/main" val="926601940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246896805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573997279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2929679247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836753766"/>
                    </a:ext>
                  </a:extLst>
                </a:gridCol>
              </a:tblGrid>
              <a:tr h="7431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60824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EU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a(99)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b(98)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c(96)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d(95)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346607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UK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g(90)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h(89)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736873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r>
                        <a:rPr lang="en-US" dirty="0"/>
                        <a:t>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m(86)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n(83)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4110620"/>
                  </a:ext>
                </a:extLst>
              </a:tr>
            </a:tbl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CCD9DDFE-32AA-F563-5059-2521B84055BF}"/>
              </a:ext>
            </a:extLst>
          </p:cNvPr>
          <p:cNvSpPr txBox="1"/>
          <p:nvPr/>
        </p:nvSpPr>
        <p:spPr>
          <a:xfrm>
            <a:off x="7561779" y="1133128"/>
            <a:ext cx="3000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</a:rPr>
              <a:t>Punteggio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totale</a:t>
            </a:r>
            <a:r>
              <a:rPr lang="en-US" sz="2400" dirty="0">
                <a:solidFill>
                  <a:srgbClr val="FF0000"/>
                </a:solidFill>
              </a:rPr>
              <a:t> = 373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8E2846D-E62C-B1FB-966E-E7F962FD0B73}"/>
              </a:ext>
            </a:extLst>
          </p:cNvPr>
          <p:cNvSpPr/>
          <p:nvPr/>
        </p:nvSpPr>
        <p:spPr>
          <a:xfrm>
            <a:off x="6287785" y="2547992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CFF26FDD-1302-14FE-C244-3CBB5679210B}"/>
              </a:ext>
            </a:extLst>
          </p:cNvPr>
          <p:cNvSpPr/>
          <p:nvPr/>
        </p:nvSpPr>
        <p:spPr>
          <a:xfrm>
            <a:off x="8835776" y="4054743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37F3C211-B8C7-E005-B9D6-5B0E750344CF}"/>
              </a:ext>
            </a:extLst>
          </p:cNvPr>
          <p:cNvSpPr/>
          <p:nvPr/>
        </p:nvSpPr>
        <p:spPr>
          <a:xfrm>
            <a:off x="7540374" y="2547991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BB703FB0-D07E-2ED8-71EB-DD0A72B90E98}"/>
              </a:ext>
            </a:extLst>
          </p:cNvPr>
          <p:cNvSpPr/>
          <p:nvPr/>
        </p:nvSpPr>
        <p:spPr>
          <a:xfrm>
            <a:off x="8835776" y="3311829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9D3E6C8-174B-ED4A-7DE4-3B3B9E3C5757}"/>
              </a:ext>
            </a:extLst>
          </p:cNvPr>
          <p:cNvSpPr txBox="1"/>
          <p:nvPr/>
        </p:nvSpPr>
        <p:spPr>
          <a:xfrm>
            <a:off x="2143924" y="5486591"/>
            <a:ext cx="89404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/>
              <a:t>Domanda</a:t>
            </a:r>
            <a:r>
              <a:rPr lang="en-US" sz="4000" dirty="0"/>
              <a:t> </a:t>
            </a:r>
            <a:r>
              <a:rPr lang="en-US" sz="4000" dirty="0" err="1"/>
              <a:t>etica</a:t>
            </a:r>
            <a:r>
              <a:rPr lang="en-US" sz="4000" dirty="0"/>
              <a:t>: </a:t>
            </a:r>
            <a:r>
              <a:rPr lang="en-US" sz="4000" dirty="0" err="1"/>
              <a:t>questa</a:t>
            </a:r>
            <a:r>
              <a:rPr lang="en-US" sz="4000" dirty="0"/>
              <a:t> </a:t>
            </a:r>
            <a:r>
              <a:rPr lang="en-US" sz="4000" dirty="0" err="1"/>
              <a:t>soluzione</a:t>
            </a:r>
            <a:r>
              <a:rPr lang="en-US" sz="4000" dirty="0"/>
              <a:t> </a:t>
            </a:r>
            <a:r>
              <a:rPr lang="en-US" sz="4000" dirty="0" err="1"/>
              <a:t>è</a:t>
            </a:r>
            <a:r>
              <a:rPr lang="en-US" sz="4000" dirty="0"/>
              <a:t> </a:t>
            </a:r>
            <a:r>
              <a:rPr lang="en-US" sz="4000" dirty="0" err="1"/>
              <a:t>equa</a:t>
            </a:r>
            <a:r>
              <a:rPr lang="en-US" sz="4000" dirty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1112082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C3120D-4074-464D-9CED-07F69B63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Ranking e Selezione: Esempio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AEC18CA-3CE6-0C70-2E3A-403912BC8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2200" cy="4351338"/>
          </a:xfrm>
        </p:spPr>
        <p:txBody>
          <a:bodyPr/>
          <a:lstStyle/>
          <a:p>
            <a:r>
              <a:rPr lang="it-IT" noProof="0" dirty="0"/>
              <a:t>Obiettivi: </a:t>
            </a:r>
          </a:p>
          <a:p>
            <a:pPr lvl="1"/>
            <a:r>
              <a:rPr lang="it-IT" noProof="0" dirty="0"/>
              <a:t>Diversità: dobbiamo selezionare 4 persone, includendone 2 per genere, almeno una per regione (UE, UK, SEE) </a:t>
            </a:r>
          </a:p>
          <a:p>
            <a:pPr lvl="1"/>
            <a:r>
              <a:rPr lang="it-IT" noProof="0" dirty="0"/>
              <a:t>Utilità: dobbiamo massimizzare il punteggio totale</a:t>
            </a:r>
          </a:p>
        </p:txBody>
      </p:sp>
      <p:graphicFrame>
        <p:nvGraphicFramePr>
          <p:cNvPr id="7" name="Tabella 4">
            <a:extLst>
              <a:ext uri="{FF2B5EF4-FFF2-40B4-BE49-F238E27FC236}">
                <a16:creationId xmlns:a16="http://schemas.microsoft.com/office/drawing/2014/main" id="{A4F8A9CE-4E2B-4FDE-4B9A-DB80EE07C96B}"/>
              </a:ext>
            </a:extLst>
          </p:cNvPr>
          <p:cNvGraphicFramePr>
            <a:graphicFrameLocks/>
          </p:cNvGraphicFramePr>
          <p:nvPr/>
        </p:nvGraphicFramePr>
        <p:xfrm>
          <a:off x="5230400" y="1825625"/>
          <a:ext cx="6123400" cy="2972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088">
                  <a:extLst>
                    <a:ext uri="{9D8B030D-6E8A-4147-A177-3AD203B41FA5}">
                      <a16:colId xmlns:a16="http://schemas.microsoft.com/office/drawing/2014/main" val="926601940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246896805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573997279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2929679247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836753766"/>
                    </a:ext>
                  </a:extLst>
                </a:gridCol>
              </a:tblGrid>
              <a:tr h="7431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60824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EU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a(99)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b(98)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c(96)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d(95)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346607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UK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g(90)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h(89)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736873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r>
                        <a:rPr lang="en-US" dirty="0"/>
                        <a:t>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m(86)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n(83)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4110620"/>
                  </a:ext>
                </a:extLst>
              </a:tr>
            </a:tbl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C29E322C-ADAA-48D2-128B-DA40A9A0D659}"/>
              </a:ext>
            </a:extLst>
          </p:cNvPr>
          <p:cNvSpPr txBox="1"/>
          <p:nvPr/>
        </p:nvSpPr>
        <p:spPr>
          <a:xfrm>
            <a:off x="838200" y="5438299"/>
            <a:ext cx="45514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Abbiamo selezionato i migliori candidati UE maschi (a, b), ma non: </a:t>
            </a:r>
            <a:br>
              <a:rPr lang="it-IT" dirty="0">
                <a:solidFill>
                  <a:srgbClr val="FF0000"/>
                </a:solidFill>
              </a:rPr>
            </a:br>
            <a:r>
              <a:rPr lang="it-IT" dirty="0">
                <a:solidFill>
                  <a:srgbClr val="FF0000"/>
                </a:solidFill>
              </a:rPr>
              <a:t>i migliori candidati UK (e, </a:t>
            </a:r>
            <a:r>
              <a:rPr lang="it-IT" dirty="0" err="1">
                <a:solidFill>
                  <a:srgbClr val="FF0000"/>
                </a:solidFill>
              </a:rPr>
              <a:t>f</a:t>
            </a:r>
            <a:r>
              <a:rPr lang="it-IT" dirty="0">
                <a:solidFill>
                  <a:srgbClr val="FF0000"/>
                </a:solidFill>
              </a:rPr>
              <a:t>), </a:t>
            </a:r>
          </a:p>
          <a:p>
            <a:r>
              <a:rPr lang="it-IT" dirty="0">
                <a:solidFill>
                  <a:srgbClr val="FF0000"/>
                </a:solidFill>
              </a:rPr>
              <a:t>i migliori candidati SEE (i, l), </a:t>
            </a:r>
          </a:p>
          <a:p>
            <a:r>
              <a:rPr lang="it-IT" dirty="0">
                <a:solidFill>
                  <a:srgbClr val="FF0000"/>
                </a:solidFill>
              </a:rPr>
              <a:t>le migliori candidate (c, d)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4836231-D628-7A15-2AD9-362BA19EAA24}"/>
              </a:ext>
            </a:extLst>
          </p:cNvPr>
          <p:cNvSpPr txBox="1"/>
          <p:nvPr/>
        </p:nvSpPr>
        <p:spPr>
          <a:xfrm>
            <a:off x="7561779" y="1133128"/>
            <a:ext cx="3000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</a:rPr>
              <a:t>Punteggio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totale</a:t>
            </a:r>
            <a:r>
              <a:rPr lang="en-US" sz="2400" dirty="0">
                <a:solidFill>
                  <a:srgbClr val="FF0000"/>
                </a:solidFill>
              </a:rPr>
              <a:t> = 373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D4E05C4D-5241-4D1A-8432-0E42BCCC2C49}"/>
              </a:ext>
            </a:extLst>
          </p:cNvPr>
          <p:cNvSpPr/>
          <p:nvPr/>
        </p:nvSpPr>
        <p:spPr>
          <a:xfrm>
            <a:off x="6287785" y="2547992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9CAD437E-B74E-4090-39E5-72C8D0BFA435}"/>
              </a:ext>
            </a:extLst>
          </p:cNvPr>
          <p:cNvSpPr/>
          <p:nvPr/>
        </p:nvSpPr>
        <p:spPr>
          <a:xfrm>
            <a:off x="8835776" y="4054743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4E845704-2CDF-C482-C344-AE4248AF2B05}"/>
              </a:ext>
            </a:extLst>
          </p:cNvPr>
          <p:cNvSpPr/>
          <p:nvPr/>
        </p:nvSpPr>
        <p:spPr>
          <a:xfrm>
            <a:off x="7540374" y="2547991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66AE01D9-74CE-EC69-001F-FF7229178AA2}"/>
              </a:ext>
            </a:extLst>
          </p:cNvPr>
          <p:cNvSpPr/>
          <p:nvPr/>
        </p:nvSpPr>
        <p:spPr>
          <a:xfrm>
            <a:off x="8835776" y="3311829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285671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C3120D-4074-464D-9CED-07F69B63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Ranking e Selezione: Esempio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AEC18CA-3CE6-0C70-2E3A-403912BC8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2200" cy="4351338"/>
          </a:xfrm>
        </p:spPr>
        <p:txBody>
          <a:bodyPr/>
          <a:lstStyle/>
          <a:p>
            <a:r>
              <a:rPr lang="it-IT" noProof="0" dirty="0"/>
              <a:t>Obiettivi: </a:t>
            </a:r>
          </a:p>
          <a:p>
            <a:pPr lvl="1"/>
            <a:r>
              <a:rPr lang="it-IT" noProof="0" dirty="0"/>
              <a:t>Diversità: dobbiamo selezionare 4 persone, includendone 2 per genere, almeno una per regione (UE, UK, SEE) </a:t>
            </a:r>
          </a:p>
          <a:p>
            <a:pPr lvl="1"/>
            <a:r>
              <a:rPr lang="it-IT" noProof="0" dirty="0"/>
              <a:t>Utilità: dobbiamo massimizzare il punteggio totale</a:t>
            </a:r>
          </a:p>
        </p:txBody>
      </p:sp>
      <p:graphicFrame>
        <p:nvGraphicFramePr>
          <p:cNvPr id="7" name="Tabella 4">
            <a:extLst>
              <a:ext uri="{FF2B5EF4-FFF2-40B4-BE49-F238E27FC236}">
                <a16:creationId xmlns:a16="http://schemas.microsoft.com/office/drawing/2014/main" id="{A4F8A9CE-4E2B-4FDE-4B9A-DB80EE07C96B}"/>
              </a:ext>
            </a:extLst>
          </p:cNvPr>
          <p:cNvGraphicFramePr>
            <a:graphicFrameLocks/>
          </p:cNvGraphicFramePr>
          <p:nvPr/>
        </p:nvGraphicFramePr>
        <p:xfrm>
          <a:off x="5230400" y="1825625"/>
          <a:ext cx="6123400" cy="2972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088">
                  <a:extLst>
                    <a:ext uri="{9D8B030D-6E8A-4147-A177-3AD203B41FA5}">
                      <a16:colId xmlns:a16="http://schemas.microsoft.com/office/drawing/2014/main" val="926601940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246896805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573997279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2929679247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836753766"/>
                    </a:ext>
                  </a:extLst>
                </a:gridCol>
              </a:tblGrid>
              <a:tr h="7431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60824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EU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a(99)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b(98)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c(96)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d(95)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346607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UK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g(90)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h(89)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736873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r>
                        <a:rPr lang="en-US" dirty="0"/>
                        <a:t>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m(86)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n(83)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4110620"/>
                  </a:ext>
                </a:extLst>
              </a:tr>
            </a:tbl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C29E322C-ADAA-48D2-128B-DA40A9A0D659}"/>
              </a:ext>
            </a:extLst>
          </p:cNvPr>
          <p:cNvSpPr txBox="1"/>
          <p:nvPr/>
        </p:nvSpPr>
        <p:spPr>
          <a:xfrm>
            <a:off x="838200" y="5438299"/>
            <a:ext cx="45514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Abbiamo selezionato i migliori candidati UE maschi (a, b), ma non: </a:t>
            </a:r>
            <a:br>
              <a:rPr lang="it-IT" dirty="0">
                <a:solidFill>
                  <a:srgbClr val="FF0000"/>
                </a:solidFill>
              </a:rPr>
            </a:br>
            <a:r>
              <a:rPr lang="it-IT" dirty="0">
                <a:solidFill>
                  <a:srgbClr val="FF0000"/>
                </a:solidFill>
              </a:rPr>
              <a:t>i migliori candidati UK (e, </a:t>
            </a:r>
            <a:r>
              <a:rPr lang="it-IT" dirty="0" err="1">
                <a:solidFill>
                  <a:srgbClr val="FF0000"/>
                </a:solidFill>
              </a:rPr>
              <a:t>f</a:t>
            </a:r>
            <a:r>
              <a:rPr lang="it-IT" dirty="0">
                <a:solidFill>
                  <a:srgbClr val="FF0000"/>
                </a:solidFill>
              </a:rPr>
              <a:t>), </a:t>
            </a:r>
          </a:p>
          <a:p>
            <a:r>
              <a:rPr lang="it-IT" dirty="0">
                <a:solidFill>
                  <a:srgbClr val="FF0000"/>
                </a:solidFill>
              </a:rPr>
              <a:t>i migliori candidati SEE (i, l), </a:t>
            </a:r>
          </a:p>
          <a:p>
            <a:r>
              <a:rPr lang="it-IT" dirty="0">
                <a:solidFill>
                  <a:srgbClr val="FF0000"/>
                </a:solidFill>
              </a:rPr>
              <a:t>le migliori candidate (c, d)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4836231-D628-7A15-2AD9-362BA19EAA24}"/>
              </a:ext>
            </a:extLst>
          </p:cNvPr>
          <p:cNvSpPr txBox="1"/>
          <p:nvPr/>
        </p:nvSpPr>
        <p:spPr>
          <a:xfrm>
            <a:off x="7561779" y="1133128"/>
            <a:ext cx="3000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</a:rPr>
              <a:t>Punteggio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totale</a:t>
            </a:r>
            <a:r>
              <a:rPr lang="en-US" sz="2400" dirty="0">
                <a:solidFill>
                  <a:srgbClr val="FF0000"/>
                </a:solidFill>
              </a:rPr>
              <a:t> = 373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2D2451C-5BAA-13BF-A10E-9AC5321EA8A6}"/>
              </a:ext>
            </a:extLst>
          </p:cNvPr>
          <p:cNvSpPr txBox="1"/>
          <p:nvPr/>
        </p:nvSpPr>
        <p:spPr>
          <a:xfrm>
            <a:off x="5938463" y="4932970"/>
            <a:ext cx="39966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I punteggi sono più rappresentativi </a:t>
            </a:r>
            <a:r>
              <a:rPr lang="it-IT" b="1" dirty="0">
                <a:solidFill>
                  <a:schemeClr val="accent6">
                    <a:lumMod val="75000"/>
                  </a:schemeClr>
                </a:solidFill>
              </a:rPr>
              <a:t>all'interno di un gruppo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che tra gruppi diversi. L'impegno per ottenere un risultato </a:t>
            </a:r>
            <a:r>
              <a:rPr lang="it-IT" b="1" dirty="0">
                <a:solidFill>
                  <a:schemeClr val="accent6">
                    <a:lumMod val="75000"/>
                  </a:schemeClr>
                </a:solidFill>
              </a:rPr>
              <a:t>dipende dalle circostanze. </a:t>
            </a:r>
            <a:br>
              <a:rPr lang="it-IT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Se il nostro obiettivo è premiare l'impegno, il nostro sistema non è equo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D4E05C4D-5241-4D1A-8432-0E42BCCC2C49}"/>
              </a:ext>
            </a:extLst>
          </p:cNvPr>
          <p:cNvSpPr/>
          <p:nvPr/>
        </p:nvSpPr>
        <p:spPr>
          <a:xfrm>
            <a:off x="6287785" y="2547992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9CAD437E-B74E-4090-39E5-72C8D0BFA435}"/>
              </a:ext>
            </a:extLst>
          </p:cNvPr>
          <p:cNvSpPr/>
          <p:nvPr/>
        </p:nvSpPr>
        <p:spPr>
          <a:xfrm>
            <a:off x="8835776" y="4054743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4E845704-2CDF-C482-C344-AE4248AF2B05}"/>
              </a:ext>
            </a:extLst>
          </p:cNvPr>
          <p:cNvSpPr/>
          <p:nvPr/>
        </p:nvSpPr>
        <p:spPr>
          <a:xfrm>
            <a:off x="7540374" y="2547991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66AE01D9-74CE-EC69-001F-FF7229178AA2}"/>
              </a:ext>
            </a:extLst>
          </p:cNvPr>
          <p:cNvSpPr/>
          <p:nvPr/>
        </p:nvSpPr>
        <p:spPr>
          <a:xfrm>
            <a:off x="8835776" y="3311829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1199418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C3120D-4074-464D-9CED-07F69B63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Ranking e Selezione: Esempio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AEC18CA-3CE6-0C70-2E3A-403912BC8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2200" cy="4351338"/>
          </a:xfrm>
        </p:spPr>
        <p:txBody>
          <a:bodyPr/>
          <a:lstStyle/>
          <a:p>
            <a:r>
              <a:rPr lang="it-IT" noProof="0" dirty="0"/>
              <a:t>Obiettivi: </a:t>
            </a:r>
          </a:p>
          <a:p>
            <a:pPr lvl="1"/>
            <a:r>
              <a:rPr lang="it-IT" noProof="0" dirty="0"/>
              <a:t>Diversità: dobbiamo selezionare 4 persone, includendone 2 per genere, almeno una per regione (UE, UK, SEE) </a:t>
            </a:r>
          </a:p>
          <a:p>
            <a:pPr lvl="1"/>
            <a:r>
              <a:rPr lang="it-IT" noProof="0" dirty="0"/>
              <a:t>Utilità: dobbiamo massimizzare il punteggio totale</a:t>
            </a:r>
          </a:p>
        </p:txBody>
      </p:sp>
      <p:graphicFrame>
        <p:nvGraphicFramePr>
          <p:cNvPr id="7" name="Tabella 4">
            <a:extLst>
              <a:ext uri="{FF2B5EF4-FFF2-40B4-BE49-F238E27FC236}">
                <a16:creationId xmlns:a16="http://schemas.microsoft.com/office/drawing/2014/main" id="{A4F8A9CE-4E2B-4FDE-4B9A-DB80EE07C96B}"/>
              </a:ext>
            </a:extLst>
          </p:cNvPr>
          <p:cNvGraphicFramePr>
            <a:graphicFrameLocks/>
          </p:cNvGraphicFramePr>
          <p:nvPr/>
        </p:nvGraphicFramePr>
        <p:xfrm>
          <a:off x="5230400" y="1825625"/>
          <a:ext cx="6123400" cy="2972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088">
                  <a:extLst>
                    <a:ext uri="{9D8B030D-6E8A-4147-A177-3AD203B41FA5}">
                      <a16:colId xmlns:a16="http://schemas.microsoft.com/office/drawing/2014/main" val="926601940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246896805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573997279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2929679247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836753766"/>
                    </a:ext>
                  </a:extLst>
                </a:gridCol>
              </a:tblGrid>
              <a:tr h="7431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60824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EU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a(99)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b(98)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c(96)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d(95)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346607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UK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g(90)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h(89)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736873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r>
                        <a:rPr lang="en-US" dirty="0"/>
                        <a:t>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m(86)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n(83)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4110620"/>
                  </a:ext>
                </a:extLst>
              </a:tr>
            </a:tbl>
          </a:graphicData>
        </a:graphic>
      </p:graphicFrame>
      <p:sp>
        <p:nvSpPr>
          <p:cNvPr id="3" name="Rettangolo 2">
            <a:extLst>
              <a:ext uri="{FF2B5EF4-FFF2-40B4-BE49-F238E27FC236}">
                <a16:creationId xmlns:a16="http://schemas.microsoft.com/office/drawing/2014/main" id="{1BE2DCC9-74C8-AED1-8B9C-D83B693779DD}"/>
              </a:ext>
            </a:extLst>
          </p:cNvPr>
          <p:cNvSpPr/>
          <p:nvPr/>
        </p:nvSpPr>
        <p:spPr>
          <a:xfrm>
            <a:off x="6287785" y="2547992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8CF2A87-1482-706A-58C8-A903BE0C1EF9}"/>
              </a:ext>
            </a:extLst>
          </p:cNvPr>
          <p:cNvSpPr/>
          <p:nvPr/>
        </p:nvSpPr>
        <p:spPr>
          <a:xfrm>
            <a:off x="8835776" y="4054743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29E322C-ADAA-48D2-128B-DA40A9A0D659}"/>
              </a:ext>
            </a:extLst>
          </p:cNvPr>
          <p:cNvSpPr txBox="1"/>
          <p:nvPr/>
        </p:nvSpPr>
        <p:spPr>
          <a:xfrm>
            <a:off x="318500" y="5111571"/>
            <a:ext cx="45514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Abbiamo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selezionato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migliori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candidati</a:t>
            </a:r>
            <a:r>
              <a:rPr lang="en-US" dirty="0">
                <a:solidFill>
                  <a:srgbClr val="FF0000"/>
                </a:solidFill>
              </a:rPr>
              <a:t> UE </a:t>
            </a:r>
            <a:r>
              <a:rPr lang="en-US" dirty="0" err="1">
                <a:solidFill>
                  <a:srgbClr val="FF0000"/>
                </a:solidFill>
              </a:rPr>
              <a:t>maschi</a:t>
            </a:r>
            <a:r>
              <a:rPr lang="en-US" dirty="0">
                <a:solidFill>
                  <a:srgbClr val="FF0000"/>
                </a:solidFill>
              </a:rPr>
              <a:t> (a, b), ma non: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 err="1">
                <a:solidFill>
                  <a:srgbClr val="FF0000"/>
                </a:solidFill>
              </a:rPr>
              <a:t>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migliori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candidati</a:t>
            </a:r>
            <a:r>
              <a:rPr lang="en-US" dirty="0">
                <a:solidFill>
                  <a:srgbClr val="FF0000"/>
                </a:solidFill>
              </a:rPr>
              <a:t> UK (e, f), </a:t>
            </a:r>
          </a:p>
          <a:p>
            <a:r>
              <a:rPr lang="en-US" dirty="0" err="1">
                <a:solidFill>
                  <a:srgbClr val="FF0000"/>
                </a:solidFill>
              </a:rPr>
              <a:t>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migliori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candidati</a:t>
            </a:r>
            <a:r>
              <a:rPr lang="en-US" dirty="0">
                <a:solidFill>
                  <a:srgbClr val="FF0000"/>
                </a:solidFill>
              </a:rPr>
              <a:t> SEE (</a:t>
            </a:r>
            <a:r>
              <a:rPr lang="en-US" dirty="0" err="1">
                <a:solidFill>
                  <a:srgbClr val="FF0000"/>
                </a:solidFill>
              </a:rPr>
              <a:t>i</a:t>
            </a:r>
            <a:r>
              <a:rPr lang="en-US" dirty="0">
                <a:solidFill>
                  <a:srgbClr val="FF0000"/>
                </a:solidFill>
              </a:rPr>
              <a:t>, l), </a:t>
            </a:r>
          </a:p>
          <a:p>
            <a:r>
              <a:rPr lang="en-US" dirty="0">
                <a:solidFill>
                  <a:srgbClr val="FF0000"/>
                </a:solidFill>
              </a:rPr>
              <a:t>le </a:t>
            </a:r>
            <a:r>
              <a:rPr lang="en-US" dirty="0" err="1">
                <a:solidFill>
                  <a:srgbClr val="FF0000"/>
                </a:solidFill>
              </a:rPr>
              <a:t>migliori</a:t>
            </a:r>
            <a:r>
              <a:rPr lang="en-US" dirty="0">
                <a:solidFill>
                  <a:srgbClr val="FF0000"/>
                </a:solidFill>
              </a:rPr>
              <a:t> candidate (c, d)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4836231-D628-7A15-2AD9-362BA19EAA24}"/>
              </a:ext>
            </a:extLst>
          </p:cNvPr>
          <p:cNvSpPr txBox="1"/>
          <p:nvPr/>
        </p:nvSpPr>
        <p:spPr>
          <a:xfrm>
            <a:off x="7561779" y="1133128"/>
            <a:ext cx="3000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</a:rPr>
              <a:t>Punteggio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totale</a:t>
            </a:r>
            <a:r>
              <a:rPr lang="en-US" sz="2400" dirty="0">
                <a:solidFill>
                  <a:srgbClr val="FF0000"/>
                </a:solidFill>
              </a:rPr>
              <a:t> = 373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2D2451C-5BAA-13BF-A10E-9AC5321EA8A6}"/>
              </a:ext>
            </a:extLst>
          </p:cNvPr>
          <p:cNvSpPr txBox="1"/>
          <p:nvPr/>
        </p:nvSpPr>
        <p:spPr>
          <a:xfrm>
            <a:off x="5938463" y="4932970"/>
            <a:ext cx="39966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punteggi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sono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più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rappresentativi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all'interno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di un 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gruppo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che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tra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gruppi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diversi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.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L'impegno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per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ottenere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un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risultato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dipende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dalle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circostanze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. 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Se il nostro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obiettivo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è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premiare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l'impegno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 il nostro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sistema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non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è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equo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976A5AB8-D054-D1FA-A288-B5C7023B738D}"/>
              </a:ext>
            </a:extLst>
          </p:cNvPr>
          <p:cNvSpPr/>
          <p:nvPr/>
        </p:nvSpPr>
        <p:spPr>
          <a:xfrm>
            <a:off x="8919679" y="2649524"/>
            <a:ext cx="1073222" cy="539998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BE386C7-787D-31B6-90FA-58B901C2659A}"/>
              </a:ext>
            </a:extLst>
          </p:cNvPr>
          <p:cNvSpPr/>
          <p:nvPr/>
        </p:nvSpPr>
        <p:spPr>
          <a:xfrm>
            <a:off x="8924389" y="4130212"/>
            <a:ext cx="1089060" cy="59235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0B76AEC-8A59-9B04-0CDC-E151944A1FBB}"/>
              </a:ext>
            </a:extLst>
          </p:cNvPr>
          <p:cNvSpPr txBox="1"/>
          <p:nvPr/>
        </p:nvSpPr>
        <p:spPr>
          <a:xfrm>
            <a:off x="8166241" y="603994"/>
            <a:ext cx="3000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Punteggio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totale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= 372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05F559F8-702A-7A5B-4AF9-9BE10469BE91}"/>
              </a:ext>
            </a:extLst>
          </p:cNvPr>
          <p:cNvSpPr/>
          <p:nvPr/>
        </p:nvSpPr>
        <p:spPr>
          <a:xfrm>
            <a:off x="6380250" y="2649524"/>
            <a:ext cx="1073222" cy="539998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FDC753A1-A838-EC52-0BCB-123283408366}"/>
              </a:ext>
            </a:extLst>
          </p:cNvPr>
          <p:cNvSpPr/>
          <p:nvPr/>
        </p:nvSpPr>
        <p:spPr>
          <a:xfrm>
            <a:off x="6354137" y="3412393"/>
            <a:ext cx="1073222" cy="539998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88D4C16F-7487-5BA2-3D6F-D81C821D7D07}"/>
              </a:ext>
            </a:extLst>
          </p:cNvPr>
          <p:cNvSpPr/>
          <p:nvPr/>
        </p:nvSpPr>
        <p:spPr>
          <a:xfrm>
            <a:off x="7540374" y="2547991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137B65CD-C2AE-6707-2F03-61AFA616C35D}"/>
              </a:ext>
            </a:extLst>
          </p:cNvPr>
          <p:cNvSpPr/>
          <p:nvPr/>
        </p:nvSpPr>
        <p:spPr>
          <a:xfrm>
            <a:off x="8835776" y="3311829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7265568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C3120D-4074-464D-9CED-07F69B63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Ranking e Selezione: Esempio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AEC18CA-3CE6-0C70-2E3A-403912BC8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2200" cy="4351338"/>
          </a:xfrm>
        </p:spPr>
        <p:txBody>
          <a:bodyPr/>
          <a:lstStyle/>
          <a:p>
            <a:r>
              <a:rPr lang="it-IT" noProof="0" dirty="0"/>
              <a:t>Obiettivi: </a:t>
            </a:r>
          </a:p>
          <a:p>
            <a:pPr lvl="1"/>
            <a:r>
              <a:rPr lang="it-IT" noProof="0" dirty="0"/>
              <a:t>Diversità: dobbiamo selezionare 4 persone, includendone 2 per genere, almeno una per regione (UE, UK, SEE) </a:t>
            </a:r>
          </a:p>
          <a:p>
            <a:pPr lvl="1"/>
            <a:r>
              <a:rPr lang="it-IT" noProof="0" dirty="0"/>
              <a:t>Utilità: dobbiamo massimizzare il punteggio totale</a:t>
            </a:r>
          </a:p>
        </p:txBody>
      </p:sp>
      <p:graphicFrame>
        <p:nvGraphicFramePr>
          <p:cNvPr id="7" name="Tabella 4">
            <a:extLst>
              <a:ext uri="{FF2B5EF4-FFF2-40B4-BE49-F238E27FC236}">
                <a16:creationId xmlns:a16="http://schemas.microsoft.com/office/drawing/2014/main" id="{A4F8A9CE-4E2B-4FDE-4B9A-DB80EE07C96B}"/>
              </a:ext>
            </a:extLst>
          </p:cNvPr>
          <p:cNvGraphicFramePr>
            <a:graphicFrameLocks/>
          </p:cNvGraphicFramePr>
          <p:nvPr/>
        </p:nvGraphicFramePr>
        <p:xfrm>
          <a:off x="5230400" y="1825625"/>
          <a:ext cx="6123400" cy="2972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088">
                  <a:extLst>
                    <a:ext uri="{9D8B030D-6E8A-4147-A177-3AD203B41FA5}">
                      <a16:colId xmlns:a16="http://schemas.microsoft.com/office/drawing/2014/main" val="926601940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246896805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573997279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2929679247"/>
                    </a:ext>
                  </a:extLst>
                </a:gridCol>
                <a:gridCol w="1264578">
                  <a:extLst>
                    <a:ext uri="{9D8B030D-6E8A-4147-A177-3AD203B41FA5}">
                      <a16:colId xmlns:a16="http://schemas.microsoft.com/office/drawing/2014/main" val="3836753766"/>
                    </a:ext>
                  </a:extLst>
                </a:gridCol>
              </a:tblGrid>
              <a:tr h="7431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60824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EU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a(99)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b(98)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c(96)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d(95)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3466075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UK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f(91)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g(90)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h(89)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736873"/>
                  </a:ext>
                </a:extLst>
              </a:tr>
              <a:tr h="74310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r>
                        <a:rPr lang="en-US" dirty="0"/>
                        <a:t>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l(87)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m(86)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n(83)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4110620"/>
                  </a:ext>
                </a:extLst>
              </a:tr>
            </a:tbl>
          </a:graphicData>
        </a:graphic>
      </p:graphicFrame>
      <p:sp>
        <p:nvSpPr>
          <p:cNvPr id="3" name="Rettangolo 2">
            <a:extLst>
              <a:ext uri="{FF2B5EF4-FFF2-40B4-BE49-F238E27FC236}">
                <a16:creationId xmlns:a16="http://schemas.microsoft.com/office/drawing/2014/main" id="{1BE2DCC9-74C8-AED1-8B9C-D83B693779DD}"/>
              </a:ext>
            </a:extLst>
          </p:cNvPr>
          <p:cNvSpPr/>
          <p:nvPr/>
        </p:nvSpPr>
        <p:spPr>
          <a:xfrm>
            <a:off x="6287785" y="2547992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8CF2A87-1482-706A-58C8-A903BE0C1EF9}"/>
              </a:ext>
            </a:extLst>
          </p:cNvPr>
          <p:cNvSpPr/>
          <p:nvPr/>
        </p:nvSpPr>
        <p:spPr>
          <a:xfrm>
            <a:off x="8835776" y="4054743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4836231-D628-7A15-2AD9-362BA19EAA24}"/>
              </a:ext>
            </a:extLst>
          </p:cNvPr>
          <p:cNvSpPr txBox="1"/>
          <p:nvPr/>
        </p:nvSpPr>
        <p:spPr>
          <a:xfrm>
            <a:off x="7561779" y="1133128"/>
            <a:ext cx="3000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</a:rPr>
              <a:t>Punteggio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totale</a:t>
            </a:r>
            <a:r>
              <a:rPr lang="en-US" sz="2400" dirty="0">
                <a:solidFill>
                  <a:srgbClr val="FF0000"/>
                </a:solidFill>
              </a:rPr>
              <a:t> = 373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976A5AB8-D054-D1FA-A288-B5C7023B738D}"/>
              </a:ext>
            </a:extLst>
          </p:cNvPr>
          <p:cNvSpPr/>
          <p:nvPr/>
        </p:nvSpPr>
        <p:spPr>
          <a:xfrm>
            <a:off x="8919679" y="2649524"/>
            <a:ext cx="1073222" cy="539998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BE386C7-787D-31B6-90FA-58B901C2659A}"/>
              </a:ext>
            </a:extLst>
          </p:cNvPr>
          <p:cNvSpPr/>
          <p:nvPr/>
        </p:nvSpPr>
        <p:spPr>
          <a:xfrm>
            <a:off x="8924389" y="4130212"/>
            <a:ext cx="1089060" cy="59235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0B76AEC-8A59-9B04-0CDC-E151944A1FBB}"/>
              </a:ext>
            </a:extLst>
          </p:cNvPr>
          <p:cNvSpPr txBox="1"/>
          <p:nvPr/>
        </p:nvSpPr>
        <p:spPr>
          <a:xfrm>
            <a:off x="8166241" y="603994"/>
            <a:ext cx="3000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Punteggio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totale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= 372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05F559F8-702A-7A5B-4AF9-9BE10469BE91}"/>
              </a:ext>
            </a:extLst>
          </p:cNvPr>
          <p:cNvSpPr/>
          <p:nvPr/>
        </p:nvSpPr>
        <p:spPr>
          <a:xfrm>
            <a:off x="6380250" y="2649524"/>
            <a:ext cx="1073222" cy="539998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FDC753A1-A838-EC52-0BCB-123283408366}"/>
              </a:ext>
            </a:extLst>
          </p:cNvPr>
          <p:cNvSpPr/>
          <p:nvPr/>
        </p:nvSpPr>
        <p:spPr>
          <a:xfrm>
            <a:off x="6354137" y="3412393"/>
            <a:ext cx="1073222" cy="539998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88D4C16F-7487-5BA2-3D6F-D81C821D7D07}"/>
              </a:ext>
            </a:extLst>
          </p:cNvPr>
          <p:cNvSpPr/>
          <p:nvPr/>
        </p:nvSpPr>
        <p:spPr>
          <a:xfrm>
            <a:off x="7540374" y="2547991"/>
            <a:ext cx="1270996" cy="7223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137B65CD-C2AE-6707-2F03-61AFA616C35D}"/>
              </a:ext>
            </a:extLst>
          </p:cNvPr>
          <p:cNvSpPr/>
          <p:nvPr/>
        </p:nvSpPr>
        <p:spPr>
          <a:xfrm>
            <a:off x="8835776" y="3311829"/>
            <a:ext cx="1273996" cy="743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979C347-E829-43A3-6AC0-C5A459684930}"/>
              </a:ext>
            </a:extLst>
          </p:cNvPr>
          <p:cNvSpPr txBox="1"/>
          <p:nvPr/>
        </p:nvSpPr>
        <p:spPr>
          <a:xfrm>
            <a:off x="914400" y="5391279"/>
            <a:ext cx="10439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rgbClr val="FF0000"/>
                </a:solidFill>
              </a:rPr>
              <a:t>Equità</a:t>
            </a:r>
            <a:r>
              <a:rPr lang="en-US" sz="4000" dirty="0">
                <a:solidFill>
                  <a:srgbClr val="FF0000"/>
                </a:solidFill>
              </a:rPr>
              <a:t> </a:t>
            </a:r>
            <a:r>
              <a:rPr lang="en-US" sz="4000" dirty="0" err="1">
                <a:solidFill>
                  <a:srgbClr val="FF0000"/>
                </a:solidFill>
              </a:rPr>
              <a:t>individuale</a:t>
            </a:r>
            <a:r>
              <a:rPr lang="en-US" sz="4000" dirty="0">
                <a:solidFill>
                  <a:srgbClr val="FF0000"/>
                </a:solidFill>
              </a:rPr>
              <a:t> 			</a:t>
            </a:r>
            <a:r>
              <a:rPr lang="en-US" sz="4000" dirty="0" err="1">
                <a:solidFill>
                  <a:schemeClr val="accent6"/>
                </a:solidFill>
              </a:rPr>
              <a:t>Equità</a:t>
            </a:r>
            <a:r>
              <a:rPr lang="en-US" sz="4000" dirty="0">
                <a:solidFill>
                  <a:schemeClr val="accent6"/>
                </a:solidFill>
              </a:rPr>
              <a:t> di </a:t>
            </a:r>
            <a:r>
              <a:rPr lang="en-US" sz="4000" dirty="0" err="1">
                <a:solidFill>
                  <a:schemeClr val="accent6"/>
                </a:solidFill>
              </a:rPr>
              <a:t>gruppo</a:t>
            </a:r>
            <a:endParaRPr lang="en-US" sz="4000" dirty="0">
              <a:solidFill>
                <a:schemeClr val="accent6"/>
              </a:solidFill>
            </a:endParaRPr>
          </a:p>
          <a:p>
            <a:r>
              <a:rPr lang="en-US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74744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BE928A-D98C-087B-4807-1E581FC74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Etica dei dati: Classificazione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EE73808-A241-CAFD-47BF-71761D0FF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noProof="0" dirty="0"/>
              <a:t>Vogliamo classificare le persone che chiedono un prestito/mutuo: </a:t>
            </a:r>
          </a:p>
          <a:p>
            <a:pPr lvl="1"/>
            <a:r>
              <a:rPr lang="it-IT" noProof="0" dirty="0"/>
              <a:t>Affidabili</a:t>
            </a:r>
          </a:p>
          <a:p>
            <a:pPr lvl="1"/>
            <a:r>
              <a:rPr lang="it-IT" noProof="0" dirty="0"/>
              <a:t>Non affidabili</a:t>
            </a:r>
          </a:p>
          <a:p>
            <a:r>
              <a:rPr lang="it-IT" noProof="0" dirty="0"/>
              <a:t>Sistema di classificazione automatico (classificatore): </a:t>
            </a:r>
          </a:p>
          <a:p>
            <a:pPr lvl="1"/>
            <a:r>
              <a:rPr lang="it-IT" noProof="0" dirty="0"/>
              <a:t>Il sistema, analizzando i dati di Tizio, calcola una predizione sulla classe (affidabili, non affidabili) alla quale appartiene. Ad esempio il sistema classifica Tizio come Affidabile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069329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CA2E4D-C64B-A446-2FB2-23781621D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Etica dei dati: Classificazione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F4D28EC-D150-2FD5-3AE9-05C01095D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noProof="0" dirty="0"/>
          </a:p>
          <a:p>
            <a:r>
              <a:rPr lang="it-IT" noProof="0" dirty="0"/>
              <a:t>Come facciamo a valutare le prestazioni di un classificatore?</a:t>
            </a:r>
          </a:p>
          <a:p>
            <a:r>
              <a:rPr lang="it-IT" noProof="0" dirty="0"/>
              <a:t>Verifichiamo il comportamento del sistema su un </a:t>
            </a:r>
            <a:r>
              <a:rPr lang="it-IT" b="1" noProof="0" dirty="0"/>
              <a:t>insieme di test</a:t>
            </a:r>
            <a:r>
              <a:rPr lang="it-IT" noProof="0" dirty="0"/>
              <a:t>: un insieme di entità per le quali la classe di appartenenza è nota</a:t>
            </a:r>
          </a:p>
        </p:txBody>
      </p:sp>
    </p:spTree>
    <p:extLst>
      <p:ext uri="{BB962C8B-B14F-4D97-AF65-F5344CB8AC3E}">
        <p14:creationId xmlns:p14="http://schemas.microsoft.com/office/powerpoint/2010/main" val="3456112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B03C9A-2AAE-1248-8A52-68C4D23EC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Lezioni e ricevimento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898563-9072-114E-A48E-418268E13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it-IT" dirty="0"/>
              <a:t>Lezioni</a:t>
            </a:r>
          </a:p>
          <a:p>
            <a:pPr lvl="1">
              <a:lnSpc>
                <a:spcPct val="100000"/>
              </a:lnSpc>
            </a:pPr>
            <a:r>
              <a:rPr lang="it-IT" dirty="0"/>
              <a:t>Martedì dalle 8.30 alle 10.00 aula N13</a:t>
            </a:r>
          </a:p>
          <a:p>
            <a:pPr lvl="1">
              <a:lnSpc>
                <a:spcPct val="100000"/>
              </a:lnSpc>
            </a:pPr>
            <a:r>
              <a:rPr lang="it-IT" dirty="0"/>
              <a:t>Giovedì dalle 14.00 alle 15.30 in DS1 </a:t>
            </a:r>
          </a:p>
          <a:p>
            <a:r>
              <a:rPr lang="it-IT" dirty="0"/>
              <a:t>Ricevimento studenti </a:t>
            </a:r>
          </a:p>
          <a:p>
            <a:pPr lvl="1"/>
            <a:r>
              <a:rPr lang="it-IT" dirty="0"/>
              <a:t>su appuntamento (per ora)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049075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5A24B2-E335-CC9D-0352-53C9510E2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Valutazione classificatore: Esempio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2EF5D8A-5C61-AC06-957F-41D3A6A0C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noProof="0" dirty="0"/>
              <a:t>a, b, c, d appartengono alla classe Affidabili</a:t>
            </a:r>
          </a:p>
          <a:p>
            <a:r>
              <a:rPr lang="it-IT" noProof="0" dirty="0"/>
              <a:t>e, </a:t>
            </a:r>
            <a:r>
              <a:rPr lang="it-IT" noProof="0" dirty="0" err="1"/>
              <a:t>f</a:t>
            </a:r>
            <a:r>
              <a:rPr lang="it-IT" noProof="0" dirty="0"/>
              <a:t>, g, h appartengono alla classe Non Affidabili</a:t>
            </a:r>
          </a:p>
          <a:p>
            <a:r>
              <a:rPr lang="it-IT" noProof="0" dirty="0"/>
              <a:t>Usiamo il classificatore e verifichiamo se è in grado di assegnare ogni entità alla classe corretta</a:t>
            </a:r>
          </a:p>
          <a:p>
            <a:r>
              <a:rPr lang="it-IT" noProof="0" dirty="0"/>
              <a:t>Identifichiamo le entità classificate correttamente</a:t>
            </a:r>
          </a:p>
        </p:txBody>
      </p:sp>
    </p:spTree>
    <p:extLst>
      <p:ext uri="{BB962C8B-B14F-4D97-AF65-F5344CB8AC3E}">
        <p14:creationId xmlns:p14="http://schemas.microsoft.com/office/powerpoint/2010/main" val="30104319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BE3853-D4D4-D24A-153E-DF153BBD7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Valutazione classificatore: Esempio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D072DC-9DEA-B7A9-E9B2-FEA1E05D4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noProof="0" dirty="0"/>
              <a:t>Insieme di test</a:t>
            </a:r>
          </a:p>
          <a:p>
            <a:pPr lvl="1"/>
            <a:r>
              <a:rPr lang="it-IT" noProof="0" dirty="0"/>
              <a:t>a, b, c, d 	</a:t>
            </a:r>
            <a:r>
              <a:rPr lang="it-IT" noProof="0" dirty="0">
                <a:sym typeface="Wingdings" pitchFamily="2" charset="2"/>
              </a:rPr>
              <a:t> </a:t>
            </a:r>
            <a:r>
              <a:rPr lang="it-IT" noProof="0" dirty="0"/>
              <a:t>classe Affidabili</a:t>
            </a:r>
          </a:p>
          <a:p>
            <a:pPr lvl="1"/>
            <a:r>
              <a:rPr lang="it-IT" noProof="0" dirty="0"/>
              <a:t>e, </a:t>
            </a:r>
            <a:r>
              <a:rPr lang="it-IT" noProof="0" dirty="0" err="1"/>
              <a:t>f</a:t>
            </a:r>
            <a:r>
              <a:rPr lang="it-IT" noProof="0" dirty="0"/>
              <a:t>, g, h 	</a:t>
            </a:r>
            <a:r>
              <a:rPr lang="it-IT" noProof="0" dirty="0">
                <a:sym typeface="Wingdings" pitchFamily="2" charset="2"/>
              </a:rPr>
              <a:t> </a:t>
            </a:r>
            <a:r>
              <a:rPr lang="it-IT" noProof="0" dirty="0"/>
              <a:t>classe Non Affidabili</a:t>
            </a:r>
          </a:p>
          <a:p>
            <a:r>
              <a:rPr lang="it-IT" noProof="0" dirty="0"/>
              <a:t>Applichiamo il classificatore C su questi elementi</a:t>
            </a:r>
          </a:p>
          <a:p>
            <a:pPr lvl="1"/>
            <a:r>
              <a:rPr lang="it-IT" noProof="0" dirty="0"/>
              <a:t>C(a) = Affidabile</a:t>
            </a:r>
          </a:p>
          <a:p>
            <a:pPr lvl="1"/>
            <a:r>
              <a:rPr lang="it-IT" noProof="0" dirty="0"/>
              <a:t>C(b) = Non Affidabile</a:t>
            </a:r>
          </a:p>
          <a:p>
            <a:pPr lvl="1"/>
            <a:r>
              <a:rPr lang="it-IT" noProof="0" dirty="0"/>
              <a:t>C(c) = Affidabile</a:t>
            </a:r>
          </a:p>
          <a:p>
            <a:pPr lvl="1"/>
            <a:r>
              <a:rPr lang="it-IT" noProof="0" dirty="0"/>
              <a:t>C(d) = Affidabile</a:t>
            </a:r>
          </a:p>
          <a:p>
            <a:pPr lvl="1"/>
            <a:r>
              <a:rPr lang="it-IT" noProof="0" dirty="0"/>
              <a:t>C(e) = Affidabile</a:t>
            </a:r>
          </a:p>
          <a:p>
            <a:pPr lvl="1"/>
            <a:r>
              <a:rPr lang="it-IT" noProof="0" dirty="0"/>
              <a:t>C(</a:t>
            </a:r>
            <a:r>
              <a:rPr lang="it-IT" noProof="0" dirty="0" err="1"/>
              <a:t>f</a:t>
            </a:r>
            <a:r>
              <a:rPr lang="it-IT" noProof="0" dirty="0"/>
              <a:t>) = Affidabile</a:t>
            </a:r>
          </a:p>
          <a:p>
            <a:pPr lvl="1"/>
            <a:r>
              <a:rPr lang="it-IT" noProof="0" dirty="0"/>
              <a:t>C(g) = Non Affidabile</a:t>
            </a:r>
          </a:p>
          <a:p>
            <a:pPr lvl="1"/>
            <a:r>
              <a:rPr lang="it-IT" noProof="0" dirty="0"/>
              <a:t>C(h) = Non Affidabile</a:t>
            </a:r>
          </a:p>
        </p:txBody>
      </p:sp>
    </p:spTree>
    <p:extLst>
      <p:ext uri="{BB962C8B-B14F-4D97-AF65-F5344CB8AC3E}">
        <p14:creationId xmlns:p14="http://schemas.microsoft.com/office/powerpoint/2010/main" val="14615974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BE3853-D4D4-D24A-153E-DF153BBD7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Valutazione classificatore: Esempio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D072DC-9DEA-B7A9-E9B2-FEA1E05D4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noProof="0" dirty="0"/>
              <a:t>Insieme di test</a:t>
            </a:r>
          </a:p>
          <a:p>
            <a:pPr lvl="1"/>
            <a:r>
              <a:rPr lang="it-IT" noProof="0" dirty="0"/>
              <a:t>a, b, c, d 	</a:t>
            </a:r>
            <a:r>
              <a:rPr lang="it-IT" noProof="0" dirty="0">
                <a:sym typeface="Wingdings" pitchFamily="2" charset="2"/>
              </a:rPr>
              <a:t> </a:t>
            </a:r>
            <a:r>
              <a:rPr lang="it-IT" noProof="0" dirty="0"/>
              <a:t>classe Affidabili</a:t>
            </a:r>
          </a:p>
          <a:p>
            <a:pPr lvl="1"/>
            <a:r>
              <a:rPr lang="it-IT" noProof="0" dirty="0"/>
              <a:t>e, </a:t>
            </a:r>
            <a:r>
              <a:rPr lang="it-IT" noProof="0" dirty="0" err="1"/>
              <a:t>f</a:t>
            </a:r>
            <a:r>
              <a:rPr lang="it-IT" noProof="0" dirty="0"/>
              <a:t>, g, h 	</a:t>
            </a:r>
            <a:r>
              <a:rPr lang="it-IT" noProof="0" dirty="0">
                <a:sym typeface="Wingdings" pitchFamily="2" charset="2"/>
              </a:rPr>
              <a:t> </a:t>
            </a:r>
            <a:r>
              <a:rPr lang="it-IT" noProof="0" dirty="0"/>
              <a:t>classe Non Affidabili</a:t>
            </a:r>
          </a:p>
          <a:p>
            <a:r>
              <a:rPr lang="it-IT" noProof="0" dirty="0"/>
              <a:t>Applichiamo il classificatore C su questi elementi</a:t>
            </a:r>
          </a:p>
          <a:p>
            <a:pPr lvl="1"/>
            <a:r>
              <a:rPr lang="it-IT" noProof="0" dirty="0"/>
              <a:t>C(a) = Affidabile			Vero Positivo 	(VP)</a:t>
            </a:r>
          </a:p>
          <a:p>
            <a:pPr lvl="1"/>
            <a:r>
              <a:rPr lang="it-IT" noProof="0" dirty="0"/>
              <a:t>C(b) = Non Affidabile		Falso Negativo	(FN) </a:t>
            </a:r>
          </a:p>
          <a:p>
            <a:pPr lvl="1"/>
            <a:r>
              <a:rPr lang="it-IT" noProof="0" dirty="0"/>
              <a:t>C(c) = Affidabile			Vero Positivo 	(VP)</a:t>
            </a:r>
          </a:p>
          <a:p>
            <a:pPr lvl="1"/>
            <a:r>
              <a:rPr lang="it-IT" noProof="0" dirty="0"/>
              <a:t>C(d) = Affidabile			Vero Positivo 	(VP)</a:t>
            </a:r>
          </a:p>
          <a:p>
            <a:pPr lvl="1"/>
            <a:r>
              <a:rPr lang="it-IT" noProof="0" dirty="0"/>
              <a:t>C(e) = Affidabile			Falso Positivo 	(VP)</a:t>
            </a:r>
          </a:p>
          <a:p>
            <a:pPr lvl="1"/>
            <a:r>
              <a:rPr lang="it-IT" noProof="0" dirty="0"/>
              <a:t>C(</a:t>
            </a:r>
            <a:r>
              <a:rPr lang="it-IT" noProof="0" dirty="0" err="1"/>
              <a:t>f</a:t>
            </a:r>
            <a:r>
              <a:rPr lang="it-IT" noProof="0" dirty="0"/>
              <a:t>) = Affidabile			Falso Positivo 	(VP)</a:t>
            </a:r>
          </a:p>
          <a:p>
            <a:pPr lvl="1"/>
            <a:r>
              <a:rPr lang="it-IT" noProof="0" dirty="0"/>
              <a:t>C(g) = Non Affidabile		Vero Negativo	(VN)</a:t>
            </a:r>
          </a:p>
          <a:p>
            <a:pPr lvl="1"/>
            <a:r>
              <a:rPr lang="it-IT" noProof="0" dirty="0"/>
              <a:t>C(h) = Non Affidabile		Vero Negativo	(VN)</a:t>
            </a:r>
          </a:p>
        </p:txBody>
      </p:sp>
    </p:spTree>
    <p:extLst>
      <p:ext uri="{BB962C8B-B14F-4D97-AF65-F5344CB8AC3E}">
        <p14:creationId xmlns:p14="http://schemas.microsoft.com/office/powerpoint/2010/main" val="4801800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5A24B2-E335-CC9D-0352-53C9510E2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Valutazione classificatore: Esempio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2EF5D8A-5C61-AC06-957F-41D3A6A0C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noProof="0" dirty="0"/>
              <a:t>a, b, c, d appartengono alla classe Affidabili</a:t>
            </a:r>
          </a:p>
          <a:p>
            <a:r>
              <a:rPr lang="it-IT" noProof="0" dirty="0"/>
              <a:t>e, </a:t>
            </a:r>
            <a:r>
              <a:rPr lang="it-IT" noProof="0" dirty="0" err="1"/>
              <a:t>f</a:t>
            </a:r>
            <a:r>
              <a:rPr lang="it-IT" noProof="0" dirty="0"/>
              <a:t>, g, h appartengono alla classe Non Affidabili</a:t>
            </a:r>
          </a:p>
          <a:p>
            <a:r>
              <a:rPr lang="it-IT" noProof="0" dirty="0"/>
              <a:t>Usiamo il classificatore e verifichiamo se è in grado di assegnare ogni entità alla classe corretta</a:t>
            </a:r>
          </a:p>
          <a:p>
            <a:r>
              <a:rPr lang="it-IT" noProof="0" dirty="0"/>
              <a:t>Identifichiamo le entità classificate correttamente</a:t>
            </a:r>
          </a:p>
        </p:txBody>
      </p:sp>
    </p:spTree>
    <p:extLst>
      <p:ext uri="{BB962C8B-B14F-4D97-AF65-F5344CB8AC3E}">
        <p14:creationId xmlns:p14="http://schemas.microsoft.com/office/powerpoint/2010/main" val="10929473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CA2E4D-C64B-A446-2FB2-23781621D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Valutazione classificatore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CF4D28EC-D150-2FD5-3AE9-05C01095D1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it-IT" noProof="0" dirty="0"/>
                  <a:t>Come facciamo a valutare le prestazioni di un classificatore?</a:t>
                </a:r>
              </a:p>
              <a:p>
                <a:r>
                  <a:rPr lang="it-IT" noProof="0" dirty="0"/>
                  <a:t>Verifichiamo il comportamento del sistema su un </a:t>
                </a:r>
                <a:r>
                  <a:rPr lang="it-IT" b="1" noProof="0" dirty="0"/>
                  <a:t>insieme di test</a:t>
                </a:r>
                <a:r>
                  <a:rPr lang="it-IT" noProof="0" dirty="0"/>
                  <a:t>: un insieme di entità per le quali la classe di appartenenza è nota</a:t>
                </a:r>
              </a:p>
              <a:p>
                <a:endParaRPr lang="it-IT" noProof="0" dirty="0"/>
              </a:p>
              <a:p>
                <a:r>
                  <a:rPr lang="it-IT" noProof="0" dirty="0"/>
                  <a:t>Sulla base dei risultati, usiamo metriche complessive per la valutazione del classificatore</a:t>
                </a:r>
              </a:p>
              <a:p>
                <a:r>
                  <a:rPr lang="it-IT" noProof="0" dirty="0"/>
                  <a:t>Una delle più usate è l'accuratezza, che misura il numero di entità classificate correttamente rispetto al numero di entità totali</a:t>
                </a:r>
              </a:p>
              <a:p>
                <a:pPr marL="0" indent="0">
                  <a:buNone/>
                </a:pPr>
                <a:endParaRPr lang="it-IT" b="0" i="1" noProof="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noProof="0" smtClean="0">
                          <a:latin typeface="Cambria Math" panose="02040503050406030204" pitchFamily="18" charset="0"/>
                        </a:rPr>
                        <m:t>𝑎𝑐𝑐𝑢𝑟𝑎𝑡𝑒𝑧𝑧𝑎</m:t>
                      </m:r>
                      <m:r>
                        <a:rPr lang="it-IT" b="0" i="1" noProof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noProof="0" smtClean="0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it-IT" b="0" i="1" noProof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noProof="0" smtClean="0">
                              <a:latin typeface="Cambria Math" panose="02040503050406030204" pitchFamily="18" charset="0"/>
                            </a:rPr>
                            <m:t>𝑉𝑁</m:t>
                          </m:r>
                        </m:num>
                        <m:den>
                          <m:r>
                            <a:rPr lang="it-IT" b="0" i="1" noProof="0" smtClean="0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it-IT" b="0" i="1" noProof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noProof="0" smtClean="0">
                              <a:latin typeface="Cambria Math" panose="02040503050406030204" pitchFamily="18" charset="0"/>
                            </a:rPr>
                            <m:t>𝑉𝑁</m:t>
                          </m:r>
                          <m:r>
                            <a:rPr lang="it-IT" b="0" i="1" noProof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noProof="0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it-IT" b="0" i="1" noProof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noProof="0" smtClean="0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it-IT" noProof="0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CF4D28EC-D150-2FD5-3AE9-05C01095D1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09" t="-2000" r="-14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788591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BE3853-D4D4-D24A-153E-DF153BBD7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Valutazione classificatore: Esempio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D072DC-9DEA-B7A9-E9B2-FEA1E05D4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noProof="0" dirty="0"/>
              <a:t>Insieme di test</a:t>
            </a:r>
          </a:p>
          <a:p>
            <a:pPr lvl="1"/>
            <a:r>
              <a:rPr lang="it-IT" noProof="0" dirty="0"/>
              <a:t>a, b, c, d 	</a:t>
            </a:r>
            <a:r>
              <a:rPr lang="it-IT" noProof="0" dirty="0">
                <a:sym typeface="Wingdings" pitchFamily="2" charset="2"/>
              </a:rPr>
              <a:t> </a:t>
            </a:r>
            <a:r>
              <a:rPr lang="it-IT" noProof="0" dirty="0"/>
              <a:t>classe Affidabili</a:t>
            </a:r>
          </a:p>
          <a:p>
            <a:pPr lvl="1"/>
            <a:r>
              <a:rPr lang="it-IT" noProof="0" dirty="0"/>
              <a:t>e, </a:t>
            </a:r>
            <a:r>
              <a:rPr lang="it-IT" noProof="0" dirty="0" err="1"/>
              <a:t>f</a:t>
            </a:r>
            <a:r>
              <a:rPr lang="it-IT" noProof="0" dirty="0"/>
              <a:t>, g, h 	</a:t>
            </a:r>
            <a:r>
              <a:rPr lang="it-IT" noProof="0" dirty="0">
                <a:sym typeface="Wingdings" pitchFamily="2" charset="2"/>
              </a:rPr>
              <a:t> </a:t>
            </a:r>
            <a:r>
              <a:rPr lang="it-IT" noProof="0" dirty="0"/>
              <a:t>classe Non Affidabili</a:t>
            </a:r>
          </a:p>
          <a:p>
            <a:r>
              <a:rPr lang="it-IT" noProof="0" dirty="0"/>
              <a:t>Applichiamo il classificatore C su questi elementi</a:t>
            </a:r>
          </a:p>
          <a:p>
            <a:pPr lvl="1"/>
            <a:r>
              <a:rPr lang="it-IT" noProof="0" dirty="0"/>
              <a:t>C(a) = Affidabile			Vero Positivo 	(VP)</a:t>
            </a:r>
          </a:p>
          <a:p>
            <a:pPr lvl="1"/>
            <a:r>
              <a:rPr lang="it-IT" noProof="0" dirty="0"/>
              <a:t>C(b) = Non Affidabile		Falso Negativo	(FN) </a:t>
            </a:r>
          </a:p>
          <a:p>
            <a:pPr lvl="1"/>
            <a:r>
              <a:rPr lang="it-IT" noProof="0" dirty="0"/>
              <a:t>C(c) = Affidabile			Vero Positivo 	(VP)</a:t>
            </a:r>
          </a:p>
          <a:p>
            <a:pPr lvl="1"/>
            <a:r>
              <a:rPr lang="it-IT" noProof="0" dirty="0"/>
              <a:t>C(d) = Affidabile			Vero Positivo 	(VP)</a:t>
            </a:r>
          </a:p>
          <a:p>
            <a:pPr lvl="1"/>
            <a:r>
              <a:rPr lang="it-IT" noProof="0" dirty="0"/>
              <a:t>C(e) = Affidabile			Falso Positivo 	(FP)</a:t>
            </a:r>
          </a:p>
          <a:p>
            <a:pPr lvl="1"/>
            <a:r>
              <a:rPr lang="it-IT" noProof="0" dirty="0"/>
              <a:t>C(</a:t>
            </a:r>
            <a:r>
              <a:rPr lang="it-IT" noProof="0" dirty="0" err="1"/>
              <a:t>f</a:t>
            </a:r>
            <a:r>
              <a:rPr lang="it-IT" noProof="0" dirty="0"/>
              <a:t>) = Affidabile			Falso Positivo 	(FP)</a:t>
            </a:r>
          </a:p>
          <a:p>
            <a:pPr lvl="1"/>
            <a:r>
              <a:rPr lang="it-IT" noProof="0" dirty="0"/>
              <a:t>C(g) = Non Affidabile		Vero Negativo	(VN)</a:t>
            </a:r>
          </a:p>
          <a:p>
            <a:pPr lvl="1"/>
            <a:r>
              <a:rPr lang="it-IT" noProof="0" dirty="0"/>
              <a:t>C(h) = Non Affidabile		Vero Negativo	(VN)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403EBB6D-7467-71D3-7D55-361D1F75D7CC}"/>
                  </a:ext>
                </a:extLst>
              </p:cNvPr>
              <p:cNvSpPr txBox="1"/>
              <p:nvPr/>
            </p:nvSpPr>
            <p:spPr>
              <a:xfrm>
                <a:off x="7981606" y="4931596"/>
                <a:ext cx="4143314" cy="6173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𝑎𝑐𝑐𝑢𝑟𝑎𝑡𝑒𝑧𝑧𝑎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3+2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3+1+2+2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=62.5%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403EBB6D-7467-71D3-7D55-361D1F75D7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81606" y="4931596"/>
                <a:ext cx="4143314" cy="617348"/>
              </a:xfrm>
              <a:prstGeom prst="rect">
                <a:avLst/>
              </a:prstGeom>
              <a:blipFill>
                <a:blip r:embed="rId2"/>
                <a:stretch>
                  <a:fillRect b="-40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D032A235-7207-5F0E-B402-DEEF084B36D2}"/>
                  </a:ext>
                </a:extLst>
              </p:cNvPr>
              <p:cNvSpPr txBox="1"/>
              <p:nvPr/>
            </p:nvSpPr>
            <p:spPr>
              <a:xfrm>
                <a:off x="7004407" y="3930619"/>
                <a:ext cx="6097712" cy="6154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𝑎𝑐𝑐𝑢𝑟𝑎𝑡𝑒𝑧𝑧𝑎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𝑉𝑁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𝑉𝑁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D032A235-7207-5F0E-B402-DEEF084B36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4407" y="3930619"/>
                <a:ext cx="6097712" cy="615490"/>
              </a:xfrm>
              <a:prstGeom prst="rect">
                <a:avLst/>
              </a:prstGeom>
              <a:blipFill>
                <a:blip r:embed="rId3"/>
                <a:stretch>
                  <a:fillRect b="-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3422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270E09-D164-4176-219D-0826F35AA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noProof="0" dirty="0"/>
              <a:t>Valutazione classificatore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3750E93-996D-C601-A1FC-72B0489BC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 </a:t>
            </a:r>
            <a:r>
              <a:rPr lang="en-US" dirty="0" err="1"/>
              <a:t>l'accuratezza</a:t>
            </a:r>
            <a:r>
              <a:rPr lang="en-US" dirty="0"/>
              <a:t> non </a:t>
            </a:r>
            <a:r>
              <a:rPr lang="en-US" dirty="0" err="1"/>
              <a:t>è</a:t>
            </a:r>
            <a:r>
              <a:rPr lang="en-US" dirty="0"/>
              <a:t> </a:t>
            </a:r>
            <a:r>
              <a:rPr lang="en-US" dirty="0" err="1"/>
              <a:t>tutto</a:t>
            </a:r>
            <a:endParaRPr lang="en-US" dirty="0"/>
          </a:p>
          <a:p>
            <a:r>
              <a:rPr lang="en-US" dirty="0" err="1"/>
              <a:t>Proprietà</a:t>
            </a:r>
            <a:r>
              <a:rPr lang="en-US" dirty="0"/>
              <a:t> di un </a:t>
            </a:r>
            <a:r>
              <a:rPr lang="en-US" dirty="0" err="1"/>
              <a:t>classificatore</a:t>
            </a:r>
            <a:r>
              <a:rPr lang="en-US" dirty="0"/>
              <a:t> </a:t>
            </a:r>
            <a:r>
              <a:rPr lang="en-US" dirty="0" err="1"/>
              <a:t>relativamente</a:t>
            </a:r>
            <a:r>
              <a:rPr lang="en-US" dirty="0"/>
              <a:t> al </a:t>
            </a:r>
            <a:r>
              <a:rPr lang="en-US" dirty="0" err="1"/>
              <a:t>trattamento</a:t>
            </a:r>
            <a:r>
              <a:rPr lang="en-US" dirty="0"/>
              <a:t> </a:t>
            </a:r>
            <a:r>
              <a:rPr lang="en-US" dirty="0" err="1"/>
              <a:t>etico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dati</a:t>
            </a:r>
            <a:endParaRPr lang="en-US" dirty="0"/>
          </a:p>
          <a:p>
            <a:pPr lvl="1"/>
            <a:r>
              <a:rPr lang="en-US" dirty="0" err="1"/>
              <a:t>Equità</a:t>
            </a:r>
            <a:endParaRPr lang="en-US" dirty="0"/>
          </a:p>
          <a:p>
            <a:pPr lvl="1"/>
            <a:r>
              <a:rPr lang="en-US" dirty="0" err="1"/>
              <a:t>Trasparenza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34207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A61A2D-75C4-A70F-3D64-BAB7A7947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Equità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classificazione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CEE08EE-342E-04EA-B5A9-DA8AE3A15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L'equità nella classificazione corrisponde alle prestazioni del classificatore su diversi gruppi di individui</a:t>
            </a:r>
          </a:p>
          <a:p>
            <a:r>
              <a:rPr lang="it-IT" dirty="0"/>
              <a:t>Idealmente, il classificatore dovrebbe avere le stesse prestazioni indipendentemente dal gruppo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4042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702AB0-0373-3EC8-58E9-625A828AE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EE181F6-52D2-A17E-51B7-9F84A1871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E9D5830-3C00-5698-B6EA-623C04A22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5B6F7C7F-3B00-641E-D139-25B0C9F75A9B}"/>
              </a:ext>
            </a:extLst>
          </p:cNvPr>
          <p:cNvSpPr txBox="1">
            <a:spLocks/>
          </p:cNvSpPr>
          <p:nvPr/>
        </p:nvSpPr>
        <p:spPr>
          <a:xfrm>
            <a:off x="0" y="3563937"/>
            <a:ext cx="12192000" cy="6858000"/>
          </a:xfrm>
          <a:prstGeom prst="rect">
            <a:avLst/>
          </a:prstGeom>
          <a:gradFill>
            <a:gsLst>
              <a:gs pos="55000">
                <a:schemeClr val="accent1">
                  <a:lumMod val="5000"/>
                  <a:lumOff val="95000"/>
                  <a:alpha val="0"/>
                </a:schemeClr>
              </a:gs>
              <a:gs pos="29000">
                <a:srgbClr val="000000"/>
              </a:gs>
              <a:gs pos="0">
                <a:schemeClr val="bg1">
                  <a:alpha val="0"/>
                  <a:lumMod val="0"/>
                </a:schemeClr>
              </a:gs>
            </a:gsLst>
            <a:lin ang="5400000" scaled="1"/>
          </a:gradFill>
        </p:spPr>
        <p:txBody>
          <a:bodyPr vert="horz" lIns="91438" tIns="45719" rIns="91438" bIns="45719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it-IT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it-IT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" panose="020B0503020202020204" pitchFamily="34" charset="0"/>
                <a:ea typeface="Constantia" charset="0"/>
                <a:cs typeface="Constantia" charset="0"/>
              </a:rPr>
              <a:t>  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it-IT" sz="48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" panose="020B0503020202020204" pitchFamily="34" charset="0"/>
                <a:ea typeface="Constantia" charset="0"/>
                <a:cs typeface="Constantia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it-IT" sz="60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" panose="020B0503020202020204" pitchFamily="34" charset="0"/>
                <a:ea typeface="Constantia" charset="0"/>
                <a:cs typeface="Constantia" charset="0"/>
              </a:rPr>
              <a:t>  Equità</a:t>
            </a:r>
            <a:br>
              <a:rPr kumimoji="0" lang="it-IT" sz="60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" panose="020B0503020202020204" pitchFamily="34" charset="0"/>
                <a:ea typeface="STSong" charset="-122"/>
                <a:cs typeface="STSong" charset="-122"/>
              </a:rPr>
            </a:br>
            <a:br>
              <a:rPr kumimoji="0" lang="it-IT" sz="20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" panose="020B0503020202020204" pitchFamily="34" charset="0"/>
                <a:ea typeface="STSong" charset="-122"/>
                <a:cs typeface="STSong" charset="-122"/>
              </a:rPr>
            </a:br>
            <a:r>
              <a:rPr kumimoji="0" lang="it-IT" sz="20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" panose="020B0503020202020204" pitchFamily="34" charset="0"/>
                <a:ea typeface="STSong" charset="-122"/>
                <a:cs typeface="STSong" charset="-122"/>
              </a:rPr>
              <a:t>      </a:t>
            </a:r>
            <a:br>
              <a:rPr kumimoji="0" lang="it-IT" sz="32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" panose="020B0503020202020204" pitchFamily="34" charset="0"/>
                <a:ea typeface="Constantia" charset="0"/>
                <a:cs typeface="Constantia" charset="0"/>
              </a:rPr>
            </a:br>
            <a:endParaRPr kumimoji="0" lang="it-IT" sz="32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" panose="020B0503020202020204" pitchFamily="34" charset="0"/>
              <a:ea typeface="Constantia" charset="0"/>
              <a:cs typeface="Constant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3599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1A79B4-530B-3A7D-6AB4-B435B5DE9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780FFCA7-FA9B-775F-997A-0671B6E60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91429" y="0"/>
            <a:ext cx="3300571" cy="253218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A114C9D-D12B-FB32-69DC-DB46C02AAC48}"/>
              </a:ext>
            </a:extLst>
          </p:cNvPr>
          <p:cNvSpPr txBox="1"/>
          <p:nvPr/>
        </p:nvSpPr>
        <p:spPr>
          <a:xfrm>
            <a:off x="1590805" y="6025841"/>
            <a:ext cx="86201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https://www.propublica.org/article/machine-bias-risk-assessments-in-criminal-sentencing</a:t>
            </a:r>
            <a:endParaRPr lang="en-US" dirty="0"/>
          </a:p>
          <a:p>
            <a:r>
              <a:rPr lang="en-US" dirty="0">
                <a:hlinkClick r:id="rId4"/>
              </a:rPr>
              <a:t>https://en.wikipedia.org/wiki/COMPAS_(software)</a:t>
            </a:r>
            <a:r>
              <a:rPr lang="en-US" dirty="0"/>
              <a:t> 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E2152D3-CC37-FFB1-8926-C0E08DE849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382027" cy="253218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49E6A978-814D-B87C-DC72-3B8ED3DA1A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9368" y="0"/>
            <a:ext cx="3373263" cy="2532184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88F58BF6-E28E-5CB0-3A24-80AB6205F2B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9224" r="41542"/>
          <a:stretch/>
        </p:blipFill>
        <p:spPr>
          <a:xfrm>
            <a:off x="668736" y="4420324"/>
            <a:ext cx="6345382" cy="132556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87BBD83-2F9B-4CB5-2AA6-F62CB4E2877B}"/>
              </a:ext>
            </a:extLst>
          </p:cNvPr>
          <p:cNvSpPr txBox="1"/>
          <p:nvPr/>
        </p:nvSpPr>
        <p:spPr>
          <a:xfrm>
            <a:off x="5900864" y="4440595"/>
            <a:ext cx="753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(FP)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0AFCE58-BC58-954D-FC34-34F7717B31E8}"/>
              </a:ext>
            </a:extLst>
          </p:cNvPr>
          <p:cNvSpPr txBox="1"/>
          <p:nvPr/>
        </p:nvSpPr>
        <p:spPr>
          <a:xfrm>
            <a:off x="5888338" y="5043137"/>
            <a:ext cx="800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(FN)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49B38EB-2789-F9C7-12AE-DB4FC5D28599}"/>
              </a:ext>
            </a:extLst>
          </p:cNvPr>
          <p:cNvSpPr txBox="1"/>
          <p:nvPr/>
        </p:nvSpPr>
        <p:spPr>
          <a:xfrm>
            <a:off x="668736" y="3153088"/>
            <a:ext cx="2887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Accuracy: 68%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729127A-5D4A-ACAC-6EED-93F0F8A24463}"/>
              </a:ext>
            </a:extLst>
          </p:cNvPr>
          <p:cNvSpPr txBox="1"/>
          <p:nvPr/>
        </p:nvSpPr>
        <p:spPr>
          <a:xfrm>
            <a:off x="7665452" y="5120081"/>
            <a:ext cx="2451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Pericoloso</a:t>
            </a:r>
            <a:r>
              <a:rPr lang="en-US" dirty="0"/>
              <a:t> per la </a:t>
            </a:r>
            <a:r>
              <a:rPr lang="en-US" dirty="0" err="1"/>
              <a:t>società</a:t>
            </a:r>
            <a:endParaRPr lang="en-US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ADF4337-A093-85CD-91DF-FE9BFE6AAD4E}"/>
              </a:ext>
            </a:extLst>
          </p:cNvPr>
          <p:cNvSpPr txBox="1"/>
          <p:nvPr/>
        </p:nvSpPr>
        <p:spPr>
          <a:xfrm>
            <a:off x="7635247" y="4583653"/>
            <a:ext cx="2331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Ingiusto</a:t>
            </a:r>
            <a:r>
              <a:rPr lang="en-US" dirty="0"/>
              <a:t> per </a:t>
            </a:r>
            <a:r>
              <a:rPr lang="en-US" dirty="0" err="1"/>
              <a:t>l'individuo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978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41E1B1-9A53-E34E-9D25-E73CE0436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corso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79512DE-B66F-D648-A64A-36B992869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“</a:t>
            </a:r>
            <a:r>
              <a:rPr lang="it-IT" b="1" i="1" dirty="0"/>
              <a:t>Data </a:t>
            </a:r>
            <a:r>
              <a:rPr lang="it-IT" b="1" i="1" dirty="0" err="1"/>
              <a:t>is</a:t>
            </a:r>
            <a:r>
              <a:rPr lang="it-IT" b="1" i="1" dirty="0"/>
              <a:t> the new </a:t>
            </a:r>
            <a:r>
              <a:rPr lang="it-IT" b="1" i="1" dirty="0" err="1"/>
              <a:t>oil</a:t>
            </a:r>
            <a:r>
              <a:rPr lang="it-IT" i="1" dirty="0"/>
              <a:t>. </a:t>
            </a:r>
            <a:r>
              <a:rPr lang="it-IT" i="1" dirty="0" err="1"/>
              <a:t>It’s</a:t>
            </a:r>
            <a:r>
              <a:rPr lang="it-IT" i="1" dirty="0"/>
              <a:t> </a:t>
            </a:r>
            <a:r>
              <a:rPr lang="it-IT" i="1" dirty="0" err="1"/>
              <a:t>valuable</a:t>
            </a:r>
            <a:r>
              <a:rPr lang="it-IT" i="1" dirty="0"/>
              <a:t>, </a:t>
            </a:r>
            <a:r>
              <a:rPr lang="it-IT" i="1" dirty="0" err="1"/>
              <a:t>but</a:t>
            </a:r>
            <a:r>
              <a:rPr lang="it-IT" i="1" dirty="0"/>
              <a:t> </a:t>
            </a:r>
            <a:r>
              <a:rPr lang="it-IT" i="1" dirty="0" err="1"/>
              <a:t>if</a:t>
            </a:r>
            <a:r>
              <a:rPr lang="it-IT" i="1" dirty="0"/>
              <a:t> </a:t>
            </a:r>
            <a:r>
              <a:rPr lang="it-IT" i="1" dirty="0" err="1"/>
              <a:t>unrefined</a:t>
            </a:r>
            <a:r>
              <a:rPr lang="it-IT" i="1" dirty="0"/>
              <a:t> </a:t>
            </a:r>
            <a:r>
              <a:rPr lang="it-IT" i="1" dirty="0" err="1"/>
              <a:t>it</a:t>
            </a:r>
            <a:r>
              <a:rPr lang="it-IT" i="1" dirty="0"/>
              <a:t> </a:t>
            </a:r>
            <a:r>
              <a:rPr lang="it-IT" i="1" dirty="0" err="1"/>
              <a:t>cannot</a:t>
            </a:r>
            <a:r>
              <a:rPr lang="it-IT" i="1" dirty="0"/>
              <a:t> </a:t>
            </a:r>
            <a:r>
              <a:rPr lang="it-IT" i="1" dirty="0" err="1"/>
              <a:t>really</a:t>
            </a:r>
            <a:r>
              <a:rPr lang="it-IT" i="1" dirty="0"/>
              <a:t> be </a:t>
            </a:r>
            <a:r>
              <a:rPr lang="it-IT" i="1" dirty="0" err="1"/>
              <a:t>used</a:t>
            </a:r>
            <a:r>
              <a:rPr lang="it-IT" i="1" dirty="0"/>
              <a:t>. </a:t>
            </a:r>
            <a:r>
              <a:rPr lang="it-IT" i="1" dirty="0" err="1"/>
              <a:t>It</a:t>
            </a:r>
            <a:r>
              <a:rPr lang="it-IT" i="1" dirty="0"/>
              <a:t> </a:t>
            </a:r>
            <a:r>
              <a:rPr lang="it-IT" i="1" dirty="0" err="1"/>
              <a:t>has</a:t>
            </a:r>
            <a:r>
              <a:rPr lang="it-IT" i="1" dirty="0"/>
              <a:t> to be </a:t>
            </a:r>
            <a:r>
              <a:rPr lang="it-IT" i="1" dirty="0" err="1"/>
              <a:t>changed</a:t>
            </a:r>
            <a:r>
              <a:rPr lang="it-IT" i="1" dirty="0"/>
              <a:t> </a:t>
            </a:r>
            <a:r>
              <a:rPr lang="it-IT" i="1" dirty="0" err="1"/>
              <a:t>into</a:t>
            </a:r>
            <a:r>
              <a:rPr lang="it-IT" i="1" dirty="0"/>
              <a:t> gas, </a:t>
            </a:r>
            <a:r>
              <a:rPr lang="it-IT" i="1" dirty="0" err="1"/>
              <a:t>plastic</a:t>
            </a:r>
            <a:r>
              <a:rPr lang="it-IT" i="1" dirty="0"/>
              <a:t>, </a:t>
            </a:r>
            <a:r>
              <a:rPr lang="it-IT" i="1" dirty="0" err="1"/>
              <a:t>chemicals</a:t>
            </a:r>
            <a:r>
              <a:rPr lang="it-IT" i="1" dirty="0"/>
              <a:t>, </a:t>
            </a:r>
            <a:r>
              <a:rPr lang="it-IT" i="1" dirty="0" err="1"/>
              <a:t>etc</a:t>
            </a:r>
            <a:r>
              <a:rPr lang="it-IT" i="1" dirty="0"/>
              <a:t> to create a </a:t>
            </a:r>
            <a:r>
              <a:rPr lang="it-IT" i="1" dirty="0" err="1"/>
              <a:t>valuable</a:t>
            </a:r>
            <a:r>
              <a:rPr lang="it-IT" i="1" dirty="0"/>
              <a:t> </a:t>
            </a:r>
            <a:r>
              <a:rPr lang="it-IT" i="1" dirty="0" err="1"/>
              <a:t>entity</a:t>
            </a:r>
            <a:r>
              <a:rPr lang="it-IT" i="1" dirty="0"/>
              <a:t> </a:t>
            </a:r>
            <a:r>
              <a:rPr lang="it-IT" i="1" dirty="0" err="1"/>
              <a:t>that</a:t>
            </a:r>
            <a:r>
              <a:rPr lang="it-IT" i="1" dirty="0"/>
              <a:t> </a:t>
            </a:r>
            <a:r>
              <a:rPr lang="it-IT" i="1" dirty="0" err="1"/>
              <a:t>drives</a:t>
            </a:r>
            <a:r>
              <a:rPr lang="it-IT" i="1" dirty="0"/>
              <a:t> </a:t>
            </a:r>
            <a:r>
              <a:rPr lang="it-IT" i="1" dirty="0" err="1"/>
              <a:t>profitable</a:t>
            </a:r>
            <a:r>
              <a:rPr lang="it-IT" i="1" dirty="0"/>
              <a:t> </a:t>
            </a:r>
            <a:r>
              <a:rPr lang="it-IT" i="1" dirty="0" err="1"/>
              <a:t>activity</a:t>
            </a:r>
            <a:r>
              <a:rPr lang="it-IT" i="1" dirty="0"/>
              <a:t>; so must data be </a:t>
            </a:r>
            <a:r>
              <a:rPr lang="it-IT" i="1" dirty="0" err="1"/>
              <a:t>broken</a:t>
            </a:r>
            <a:r>
              <a:rPr lang="it-IT" i="1" dirty="0"/>
              <a:t> down, </a:t>
            </a:r>
            <a:r>
              <a:rPr lang="it-IT" i="1" dirty="0" err="1"/>
              <a:t>analyzed</a:t>
            </a:r>
            <a:r>
              <a:rPr lang="it-IT" i="1" dirty="0"/>
              <a:t> for </a:t>
            </a:r>
            <a:r>
              <a:rPr lang="it-IT" i="1" dirty="0" err="1"/>
              <a:t>it</a:t>
            </a:r>
            <a:r>
              <a:rPr lang="it-IT" i="1" dirty="0"/>
              <a:t> to </a:t>
            </a:r>
            <a:r>
              <a:rPr lang="it-IT" i="1" dirty="0" err="1"/>
              <a:t>have</a:t>
            </a:r>
            <a:r>
              <a:rPr lang="it-IT" i="1" dirty="0"/>
              <a:t> </a:t>
            </a:r>
            <a:r>
              <a:rPr lang="it-IT" i="1" dirty="0" err="1"/>
              <a:t>value</a:t>
            </a:r>
            <a:r>
              <a:rPr lang="it-IT" i="1" dirty="0"/>
              <a:t>.” </a:t>
            </a:r>
            <a:r>
              <a:rPr lang="it-IT" dirty="0"/>
              <a:t>– Michael Palmer, 2006</a:t>
            </a:r>
          </a:p>
          <a:p>
            <a:pPr marL="0" indent="0">
              <a:buNone/>
            </a:pPr>
            <a:r>
              <a:rPr lang="it-IT" dirty="0"/>
              <a:t>(</a:t>
            </a:r>
            <a:r>
              <a:rPr lang="it-IT" dirty="0" err="1"/>
              <a:t>https</a:t>
            </a:r>
            <a:r>
              <a:rPr lang="it-IT" dirty="0"/>
              <a:t>://</a:t>
            </a:r>
            <a:r>
              <a:rPr lang="it-IT" dirty="0" err="1"/>
              <a:t>ana.blogs.com</a:t>
            </a:r>
            <a:r>
              <a:rPr lang="it-IT" dirty="0"/>
              <a:t>/</a:t>
            </a:r>
            <a:r>
              <a:rPr lang="it-IT" dirty="0" err="1"/>
              <a:t>maestros</a:t>
            </a:r>
            <a:r>
              <a:rPr lang="it-IT" dirty="0"/>
              <a:t>/2006/11/</a:t>
            </a:r>
            <a:r>
              <a:rPr lang="it-IT" dirty="0" err="1"/>
              <a:t>data_is_the_new.html</a:t>
            </a:r>
            <a:r>
              <a:rPr lang="it-IT" dirty="0"/>
              <a:t>)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"</a:t>
            </a:r>
            <a:r>
              <a:rPr lang="it-IT" i="1" dirty="0"/>
              <a:t>The </a:t>
            </a:r>
            <a:r>
              <a:rPr lang="it-IT" i="1" dirty="0" err="1"/>
              <a:t>world’s</a:t>
            </a:r>
            <a:r>
              <a:rPr lang="it-IT" i="1" dirty="0"/>
              <a:t> </a:t>
            </a:r>
            <a:r>
              <a:rPr lang="it-IT" i="1" dirty="0" err="1"/>
              <a:t>most</a:t>
            </a:r>
            <a:r>
              <a:rPr lang="it-IT" i="1" dirty="0"/>
              <a:t> </a:t>
            </a:r>
            <a:r>
              <a:rPr lang="it-IT" i="1" dirty="0" err="1"/>
              <a:t>valuable</a:t>
            </a:r>
            <a:r>
              <a:rPr lang="it-IT" i="1" dirty="0"/>
              <a:t> </a:t>
            </a:r>
            <a:r>
              <a:rPr lang="it-IT" i="1" dirty="0" err="1"/>
              <a:t>resource</a:t>
            </a:r>
            <a:r>
              <a:rPr lang="it-IT" i="1" dirty="0"/>
              <a:t> </a:t>
            </a:r>
            <a:r>
              <a:rPr lang="it-IT" i="1" dirty="0" err="1"/>
              <a:t>is</a:t>
            </a:r>
            <a:r>
              <a:rPr lang="it-IT" i="1" dirty="0"/>
              <a:t> </a:t>
            </a:r>
            <a:r>
              <a:rPr lang="it-IT" b="1" i="1" dirty="0"/>
              <a:t>no </a:t>
            </a:r>
            <a:r>
              <a:rPr lang="it-IT" b="1" i="1" dirty="0" err="1"/>
              <a:t>longer</a:t>
            </a:r>
            <a:r>
              <a:rPr lang="it-IT" b="1" i="1" dirty="0"/>
              <a:t> </a:t>
            </a:r>
            <a:r>
              <a:rPr lang="it-IT" b="1" i="1" dirty="0" err="1"/>
              <a:t>oil</a:t>
            </a:r>
            <a:r>
              <a:rPr lang="it-IT" b="1" i="1" dirty="0"/>
              <a:t>, </a:t>
            </a:r>
            <a:r>
              <a:rPr lang="it-IT" b="1" i="1" dirty="0" err="1"/>
              <a:t>but</a:t>
            </a:r>
            <a:r>
              <a:rPr lang="it-IT" b="1" i="1" dirty="0"/>
              <a:t> data</a:t>
            </a:r>
            <a:r>
              <a:rPr lang="it-IT" dirty="0"/>
              <a:t>" – The </a:t>
            </a:r>
            <a:r>
              <a:rPr lang="it-IT" dirty="0" err="1"/>
              <a:t>Economist</a:t>
            </a:r>
            <a:r>
              <a:rPr lang="it-IT" dirty="0"/>
              <a:t>, 2017 (</a:t>
            </a:r>
            <a:r>
              <a:rPr lang="it-IT" dirty="0">
                <a:hlinkClick r:id="rId2"/>
              </a:rPr>
              <a:t>https://www.economist.com/leaders/2017/05/06/the-worlds-most-valuable-resource-is-no-longer-oil-but-data</a:t>
            </a:r>
            <a:r>
              <a:rPr lang="it-IT" dirty="0"/>
              <a:t>)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9477501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1A79B4-530B-3A7D-6AB4-B435B5DE9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780FFCA7-FA9B-775F-997A-0671B6E60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91429" y="0"/>
            <a:ext cx="3300571" cy="253218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A114C9D-D12B-FB32-69DC-DB46C02AAC48}"/>
              </a:ext>
            </a:extLst>
          </p:cNvPr>
          <p:cNvSpPr txBox="1"/>
          <p:nvPr/>
        </p:nvSpPr>
        <p:spPr>
          <a:xfrm>
            <a:off x="1590805" y="6025841"/>
            <a:ext cx="86201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https://www.propublica.org/article/machine-bias-risk-assessments-in-criminal-sentencing</a:t>
            </a:r>
            <a:endParaRPr lang="en-US" dirty="0"/>
          </a:p>
          <a:p>
            <a:r>
              <a:rPr lang="en-US" dirty="0">
                <a:hlinkClick r:id="rId4"/>
              </a:rPr>
              <a:t>https://en.wikipedia.org/wiki/COMPAS_(software)</a:t>
            </a:r>
            <a:r>
              <a:rPr lang="en-US" dirty="0"/>
              <a:t> 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E2152D3-CC37-FFB1-8926-C0E08DE849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382027" cy="253218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49E6A978-814D-B87C-DC72-3B8ED3DA1A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9368" y="0"/>
            <a:ext cx="3373263" cy="2532184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88F58BF6-E28E-5CB0-3A24-80AB6205F2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735" y="3135304"/>
            <a:ext cx="10854529" cy="261058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87BBD83-2F9B-4CB5-2AA6-F62CB4E2877B}"/>
              </a:ext>
            </a:extLst>
          </p:cNvPr>
          <p:cNvSpPr txBox="1"/>
          <p:nvPr/>
        </p:nvSpPr>
        <p:spPr>
          <a:xfrm>
            <a:off x="5900864" y="4440595"/>
            <a:ext cx="753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(FP)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0AFCE58-BC58-954D-FC34-34F7717B31E8}"/>
              </a:ext>
            </a:extLst>
          </p:cNvPr>
          <p:cNvSpPr txBox="1"/>
          <p:nvPr/>
        </p:nvSpPr>
        <p:spPr>
          <a:xfrm>
            <a:off x="5888338" y="5043137"/>
            <a:ext cx="800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(FN)</a:t>
            </a:r>
          </a:p>
        </p:txBody>
      </p:sp>
    </p:spTree>
    <p:extLst>
      <p:ext uri="{BB962C8B-B14F-4D97-AF65-F5344CB8AC3E}">
        <p14:creationId xmlns:p14="http://schemas.microsoft.com/office/powerpoint/2010/main" val="214994409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EF6427CE-FD1A-CB4D-AEE8-6C0242B74D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5187"/>
            <a:ext cx="9144000" cy="2387600"/>
          </a:xfrm>
        </p:spPr>
        <p:txBody>
          <a:bodyPr>
            <a:normAutofit/>
          </a:bodyPr>
          <a:lstStyle/>
          <a:p>
            <a:r>
              <a:rPr lang="it-IT" dirty="0"/>
              <a:t>Stessa birra?</a:t>
            </a:r>
          </a:p>
        </p:txBody>
      </p:sp>
    </p:spTree>
    <p:extLst>
      <p:ext uri="{BB962C8B-B14F-4D97-AF65-F5344CB8AC3E}">
        <p14:creationId xmlns:p14="http://schemas.microsoft.com/office/powerpoint/2010/main" val="322365220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1B75C3-8193-D148-BDD3-7B59E38A4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4462C5-96C4-B147-AF0F-428DBA204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err="1"/>
              <a:t>Soluzioni</a:t>
            </a:r>
            <a:r>
              <a:rPr lang="en-US" dirty="0"/>
              <a:t> </a:t>
            </a:r>
            <a:r>
              <a:rPr lang="en-US" dirty="0" err="1"/>
              <a:t>basate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tecniche</a:t>
            </a:r>
            <a:r>
              <a:rPr lang="en-US" dirty="0"/>
              <a:t> di Deep Learning </a:t>
            </a:r>
            <a:r>
              <a:rPr lang="en-US" dirty="0" err="1"/>
              <a:t>hanno</a:t>
            </a:r>
            <a:r>
              <a:rPr lang="en-US" dirty="0"/>
              <a:t> </a:t>
            </a:r>
            <a:r>
              <a:rPr lang="en-US" dirty="0" err="1"/>
              <a:t>raggiunto</a:t>
            </a:r>
            <a:r>
              <a:rPr lang="en-US" dirty="0"/>
              <a:t> </a:t>
            </a:r>
            <a:r>
              <a:rPr lang="en-US" dirty="0" err="1"/>
              <a:t>risultati</a:t>
            </a:r>
            <a:r>
              <a:rPr lang="en-US" dirty="0"/>
              <a:t> </a:t>
            </a:r>
            <a:r>
              <a:rPr lang="en-US" dirty="0" err="1"/>
              <a:t>impressionanti</a:t>
            </a:r>
            <a:r>
              <a:rPr lang="en-US" dirty="0"/>
              <a:t> per </a:t>
            </a:r>
            <a:r>
              <a:rPr lang="en-US" dirty="0" err="1"/>
              <a:t>risolvere</a:t>
            </a:r>
            <a:r>
              <a:rPr lang="en-US" dirty="0"/>
              <a:t> </a:t>
            </a:r>
            <a:r>
              <a:rPr lang="en-US" dirty="0" err="1"/>
              <a:t>problemi</a:t>
            </a:r>
            <a:r>
              <a:rPr lang="en-US" dirty="0"/>
              <a:t> di record linkage</a:t>
            </a:r>
          </a:p>
        </p:txBody>
      </p:sp>
      <p:sp>
        <p:nvSpPr>
          <p:cNvPr id="4" name="Cilindro 3">
            <a:extLst>
              <a:ext uri="{FF2B5EF4-FFF2-40B4-BE49-F238E27FC236}">
                <a16:creationId xmlns:a16="http://schemas.microsoft.com/office/drawing/2014/main" id="{F080094A-88D4-FD4F-B8D3-F0848D5F0FAC}"/>
              </a:ext>
            </a:extLst>
          </p:cNvPr>
          <p:cNvSpPr/>
          <p:nvPr/>
        </p:nvSpPr>
        <p:spPr>
          <a:xfrm>
            <a:off x="1684962" y="3092521"/>
            <a:ext cx="2958957" cy="214729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dirty="0" err="1"/>
              <a:t>Datastore</a:t>
            </a:r>
            <a:r>
              <a:rPr lang="it-IT" sz="3200" dirty="0"/>
              <a:t> A</a:t>
            </a:r>
          </a:p>
        </p:txBody>
      </p:sp>
      <p:sp>
        <p:nvSpPr>
          <p:cNvPr id="5" name="Cilindro 4">
            <a:extLst>
              <a:ext uri="{FF2B5EF4-FFF2-40B4-BE49-F238E27FC236}">
                <a16:creationId xmlns:a16="http://schemas.microsoft.com/office/drawing/2014/main" id="{078A7DDC-AD94-AB4E-A435-82C0D34648B1}"/>
              </a:ext>
            </a:extLst>
          </p:cNvPr>
          <p:cNvSpPr/>
          <p:nvPr/>
        </p:nvSpPr>
        <p:spPr>
          <a:xfrm>
            <a:off x="7548081" y="3092521"/>
            <a:ext cx="2958957" cy="214729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dirty="0" err="1"/>
              <a:t>Datastore</a:t>
            </a:r>
            <a:r>
              <a:rPr lang="it-IT" sz="3200" dirty="0"/>
              <a:t> B</a:t>
            </a:r>
          </a:p>
        </p:txBody>
      </p:sp>
    </p:spTree>
    <p:extLst>
      <p:ext uri="{BB962C8B-B14F-4D97-AF65-F5344CB8AC3E}">
        <p14:creationId xmlns:p14="http://schemas.microsoft.com/office/powerpoint/2010/main" val="413503837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ECC04C-D0E8-564F-800F-7AC4AB2C6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Stessa birra?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6F59661-D8A8-204C-8270-0FF61C3ABA2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it-IT" sz="2400" dirty="0" err="1"/>
              <a:t>Name</a:t>
            </a:r>
            <a:r>
              <a:rPr lang="it-IT" sz="2400" dirty="0"/>
              <a:t>: </a:t>
            </a:r>
            <a:r>
              <a:rPr lang="it-IT" sz="2400" dirty="0" err="1"/>
              <a:t>Sanibel</a:t>
            </a:r>
            <a:r>
              <a:rPr lang="it-IT" sz="2400" dirty="0"/>
              <a:t> </a:t>
            </a:r>
            <a:r>
              <a:rPr lang="it-IT" sz="2400" dirty="0" err="1"/>
              <a:t>Red</a:t>
            </a:r>
            <a:r>
              <a:rPr lang="it-IT" sz="2400" dirty="0"/>
              <a:t> Island Ale</a:t>
            </a:r>
          </a:p>
          <a:p>
            <a:pPr marL="0" indent="0">
              <a:buNone/>
            </a:pPr>
            <a:r>
              <a:rPr lang="it-IT" sz="2400" dirty="0" err="1"/>
              <a:t>Brewery</a:t>
            </a:r>
            <a:r>
              <a:rPr lang="it-IT" sz="2400" dirty="0"/>
              <a:t>: Point </a:t>
            </a:r>
            <a:r>
              <a:rPr lang="it-IT" sz="2400" dirty="0" err="1"/>
              <a:t>Ybel</a:t>
            </a:r>
            <a:r>
              <a:rPr lang="it-IT" sz="2400" dirty="0"/>
              <a:t> </a:t>
            </a:r>
            <a:r>
              <a:rPr lang="it-IT" sz="2400" dirty="0" err="1"/>
              <a:t>Brewing</a:t>
            </a:r>
            <a:r>
              <a:rPr lang="it-IT" sz="2400" dirty="0"/>
              <a:t> Company</a:t>
            </a:r>
          </a:p>
          <a:p>
            <a:pPr marL="0" indent="0">
              <a:buNone/>
            </a:pPr>
            <a:r>
              <a:rPr lang="it-IT" sz="2400" dirty="0"/>
              <a:t>Style: American Amber / </a:t>
            </a:r>
            <a:r>
              <a:rPr lang="it-IT" sz="2400" dirty="0" err="1"/>
              <a:t>Red</a:t>
            </a:r>
            <a:r>
              <a:rPr lang="it-IT" sz="2400" dirty="0"/>
              <a:t> Ale</a:t>
            </a:r>
          </a:p>
          <a:p>
            <a:pPr marL="0" indent="0">
              <a:buNone/>
            </a:pPr>
            <a:r>
              <a:rPr lang="it-IT" sz="2400" dirty="0"/>
              <a:t>ABV: 5.60 %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it-IT" sz="2400" dirty="0" err="1"/>
              <a:t>Name</a:t>
            </a:r>
            <a:r>
              <a:rPr lang="it-IT" sz="2400" dirty="0"/>
              <a:t>: </a:t>
            </a:r>
            <a:r>
              <a:rPr lang="it-IT" sz="2400" dirty="0" err="1"/>
              <a:t>Fat</a:t>
            </a:r>
            <a:r>
              <a:rPr lang="it-IT" sz="2400" dirty="0"/>
              <a:t> </a:t>
            </a:r>
            <a:r>
              <a:rPr lang="it-IT" sz="2400" dirty="0" err="1"/>
              <a:t>Tire</a:t>
            </a:r>
            <a:r>
              <a:rPr lang="it-IT" sz="2400" dirty="0"/>
              <a:t> Amber Ale</a:t>
            </a:r>
          </a:p>
          <a:p>
            <a:pPr marL="0" indent="0">
              <a:buNone/>
            </a:pPr>
            <a:r>
              <a:rPr lang="it-IT" sz="2400" dirty="0" err="1"/>
              <a:t>Brewery</a:t>
            </a:r>
            <a:r>
              <a:rPr lang="it-IT" sz="2400" dirty="0"/>
              <a:t>: New </a:t>
            </a:r>
            <a:r>
              <a:rPr lang="it-IT" sz="2400" dirty="0" err="1"/>
              <a:t>Belgium</a:t>
            </a:r>
            <a:r>
              <a:rPr lang="it-IT" sz="2400" dirty="0"/>
              <a:t> </a:t>
            </a:r>
            <a:r>
              <a:rPr lang="it-IT" sz="2400" dirty="0" err="1"/>
              <a:t>Brewing</a:t>
            </a:r>
            <a:endParaRPr lang="it-IT" sz="2400" dirty="0"/>
          </a:p>
          <a:p>
            <a:pPr marL="0" indent="0">
              <a:buNone/>
            </a:pPr>
            <a:r>
              <a:rPr lang="it-IT" sz="2400" dirty="0"/>
              <a:t>Style: American Amber / </a:t>
            </a:r>
            <a:r>
              <a:rPr lang="it-IT" sz="2400" dirty="0" err="1"/>
              <a:t>Red</a:t>
            </a:r>
            <a:r>
              <a:rPr lang="it-IT" sz="2400" dirty="0"/>
              <a:t> Ale</a:t>
            </a:r>
          </a:p>
          <a:p>
            <a:pPr marL="0" indent="0">
              <a:buNone/>
            </a:pPr>
            <a:r>
              <a:rPr lang="it-IT" sz="2400" dirty="0"/>
              <a:t>ABV: 5.20 %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it-IT" sz="2400" dirty="0" err="1"/>
              <a:t>Name</a:t>
            </a:r>
            <a:r>
              <a:rPr lang="it-IT" sz="2400" dirty="0"/>
              <a:t>: Cartel Indiana </a:t>
            </a:r>
            <a:r>
              <a:rPr lang="it-IT" sz="2400" dirty="0" err="1"/>
              <a:t>Nights</a:t>
            </a:r>
            <a:r>
              <a:rPr lang="it-IT" sz="2400" dirty="0"/>
              <a:t> Imperial American Amber</a:t>
            </a:r>
          </a:p>
          <a:p>
            <a:pPr marL="0" indent="0">
              <a:buNone/>
            </a:pPr>
            <a:r>
              <a:rPr lang="it-IT" sz="2400" dirty="0" err="1"/>
              <a:t>Brewery</a:t>
            </a:r>
            <a:r>
              <a:rPr lang="it-IT" sz="2400" dirty="0"/>
              <a:t>: </a:t>
            </a:r>
            <a:r>
              <a:rPr lang="it-IT" sz="2400" dirty="0" err="1"/>
              <a:t>Brew</a:t>
            </a:r>
            <a:r>
              <a:rPr lang="it-IT" sz="2400" dirty="0"/>
              <a:t> Link </a:t>
            </a:r>
            <a:r>
              <a:rPr lang="it-IT" sz="2400" dirty="0" err="1"/>
              <a:t>Brewing</a:t>
            </a:r>
            <a:endParaRPr lang="it-IT" sz="2400" dirty="0"/>
          </a:p>
          <a:p>
            <a:pPr marL="0" indent="0">
              <a:buNone/>
            </a:pPr>
            <a:r>
              <a:rPr lang="it-IT" sz="2400" dirty="0"/>
              <a:t>Style: Amber Ale</a:t>
            </a:r>
          </a:p>
          <a:p>
            <a:pPr marL="0" indent="0">
              <a:buNone/>
            </a:pPr>
            <a:r>
              <a:rPr lang="it-IT" sz="2400" dirty="0"/>
              <a:t>ABV: 7 %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endParaRPr lang="it-IT" sz="2400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AB2BC26-EDE0-5A4A-830A-BED25F26B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795" y="1825625"/>
            <a:ext cx="4441005" cy="435133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it-IT" sz="2400" dirty="0" err="1"/>
              <a:t>Name</a:t>
            </a:r>
            <a:r>
              <a:rPr lang="it-IT" sz="2400" dirty="0"/>
              <a:t>: Point </a:t>
            </a:r>
            <a:r>
              <a:rPr lang="it-IT" sz="2400" dirty="0" err="1"/>
              <a:t>Ybel</a:t>
            </a:r>
            <a:r>
              <a:rPr lang="it-IT" sz="2400" dirty="0"/>
              <a:t> </a:t>
            </a:r>
            <a:r>
              <a:rPr lang="it-IT" sz="2400" dirty="0" err="1"/>
              <a:t>Sanibel</a:t>
            </a:r>
            <a:r>
              <a:rPr lang="it-IT" sz="2400" dirty="0"/>
              <a:t> </a:t>
            </a:r>
            <a:r>
              <a:rPr lang="it-IT" sz="2400" dirty="0" err="1"/>
              <a:t>Red</a:t>
            </a:r>
            <a:r>
              <a:rPr lang="it-IT" sz="2400" dirty="0"/>
              <a:t> Island Ale</a:t>
            </a:r>
          </a:p>
          <a:p>
            <a:pPr marL="0" indent="0">
              <a:buNone/>
            </a:pPr>
            <a:r>
              <a:rPr lang="it-IT" sz="2400" dirty="0" err="1"/>
              <a:t>Brewery</a:t>
            </a:r>
            <a:r>
              <a:rPr lang="it-IT" sz="2400" dirty="0"/>
              <a:t>: Point </a:t>
            </a:r>
            <a:r>
              <a:rPr lang="it-IT" sz="2400" dirty="0" err="1"/>
              <a:t>Ybel</a:t>
            </a:r>
            <a:r>
              <a:rPr lang="it-IT" sz="2400" dirty="0"/>
              <a:t> </a:t>
            </a:r>
            <a:r>
              <a:rPr lang="it-IT" sz="2400" dirty="0" err="1"/>
              <a:t>Brewing</a:t>
            </a:r>
            <a:r>
              <a:rPr lang="it-IT" sz="2400" dirty="0"/>
              <a:t> Company</a:t>
            </a:r>
          </a:p>
          <a:p>
            <a:pPr marL="0" indent="0">
              <a:buNone/>
            </a:pPr>
            <a:r>
              <a:rPr lang="it-IT" sz="2400" dirty="0"/>
              <a:t>Style: Irish Ale</a:t>
            </a:r>
          </a:p>
          <a:p>
            <a:pPr marL="0" indent="0">
              <a:buNone/>
            </a:pPr>
            <a:r>
              <a:rPr lang="it-IT" sz="2400" dirty="0"/>
              <a:t>ABV: 5.60 %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it-IT" sz="2400" dirty="0" err="1"/>
              <a:t>Name</a:t>
            </a:r>
            <a:r>
              <a:rPr lang="it-IT" sz="2400" dirty="0"/>
              <a:t>: New </a:t>
            </a:r>
            <a:r>
              <a:rPr lang="it-IT" sz="2400" dirty="0" err="1"/>
              <a:t>Belgium</a:t>
            </a:r>
            <a:r>
              <a:rPr lang="it-IT" sz="2400" dirty="0"/>
              <a:t> </a:t>
            </a:r>
            <a:r>
              <a:rPr lang="it-IT" sz="2400" dirty="0" err="1"/>
              <a:t>Fat</a:t>
            </a:r>
            <a:r>
              <a:rPr lang="it-IT" sz="2400" dirty="0"/>
              <a:t> </a:t>
            </a:r>
            <a:r>
              <a:rPr lang="it-IT" sz="2400" dirty="0" err="1"/>
              <a:t>Tire</a:t>
            </a:r>
            <a:r>
              <a:rPr lang="it-IT" sz="2400" dirty="0"/>
              <a:t>,</a:t>
            </a:r>
          </a:p>
          <a:p>
            <a:pPr marL="0" indent="0">
              <a:buNone/>
            </a:pPr>
            <a:r>
              <a:rPr lang="it-IT" sz="2400" dirty="0" err="1"/>
              <a:t>Brewery</a:t>
            </a:r>
            <a:r>
              <a:rPr lang="it-IT" sz="2400" dirty="0"/>
              <a:t>: New </a:t>
            </a:r>
            <a:r>
              <a:rPr lang="it-IT" sz="2400" dirty="0" err="1"/>
              <a:t>Belgium</a:t>
            </a:r>
            <a:r>
              <a:rPr lang="it-IT" sz="2400" dirty="0"/>
              <a:t> </a:t>
            </a:r>
            <a:r>
              <a:rPr lang="it-IT" sz="2400" dirty="0" err="1"/>
              <a:t>Brewing</a:t>
            </a:r>
            <a:r>
              <a:rPr lang="it-IT" sz="2400" dirty="0"/>
              <a:t> Company</a:t>
            </a:r>
          </a:p>
          <a:p>
            <a:pPr marL="0" indent="0">
              <a:buNone/>
            </a:pPr>
            <a:r>
              <a:rPr lang="it-IT" sz="2400" dirty="0"/>
              <a:t>Style: Amber Ale</a:t>
            </a:r>
          </a:p>
          <a:p>
            <a:pPr marL="0" indent="0">
              <a:buNone/>
            </a:pPr>
            <a:r>
              <a:rPr lang="it-IT" sz="2400" dirty="0"/>
              <a:t>ABV: 5.20 %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it-IT" sz="2400" dirty="0" err="1"/>
              <a:t>Name</a:t>
            </a:r>
            <a:r>
              <a:rPr lang="it-IT" sz="2400" dirty="0"/>
              <a:t>: Crimson </a:t>
            </a:r>
            <a:r>
              <a:rPr lang="it-IT" sz="2400" dirty="0" err="1"/>
              <a:t>Bombshell</a:t>
            </a:r>
            <a:endParaRPr lang="it-IT" sz="2400" dirty="0"/>
          </a:p>
          <a:p>
            <a:pPr marL="0" indent="0">
              <a:buNone/>
            </a:pPr>
            <a:r>
              <a:rPr lang="it-IT" sz="2400" dirty="0" err="1"/>
              <a:t>Brewery</a:t>
            </a:r>
            <a:r>
              <a:rPr lang="it-IT" sz="2400" dirty="0"/>
              <a:t>: Indiana City </a:t>
            </a:r>
            <a:r>
              <a:rPr lang="it-IT" sz="2400" dirty="0" err="1"/>
              <a:t>Brewing</a:t>
            </a:r>
            <a:r>
              <a:rPr lang="it-IT" sz="2400" dirty="0"/>
              <a:t> Company</a:t>
            </a:r>
          </a:p>
          <a:p>
            <a:pPr marL="0" indent="0">
              <a:buNone/>
            </a:pPr>
            <a:r>
              <a:rPr lang="it-IT" sz="2400" dirty="0"/>
              <a:t>Style: American Amber / </a:t>
            </a:r>
            <a:r>
              <a:rPr lang="it-IT" sz="2400" dirty="0" err="1"/>
              <a:t>Red</a:t>
            </a:r>
            <a:r>
              <a:rPr lang="it-IT" sz="2400" dirty="0"/>
              <a:t> Ale</a:t>
            </a:r>
          </a:p>
          <a:p>
            <a:pPr marL="0" indent="0">
              <a:buNone/>
            </a:pPr>
            <a:r>
              <a:rPr lang="it-IT" sz="2400" dirty="0"/>
              <a:t>ABV: 8.90 %</a:t>
            </a: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A055D63F-BD22-6E42-98D7-5A32B8D9C7FB}"/>
              </a:ext>
            </a:extLst>
          </p:cNvPr>
          <p:cNvCxnSpPr/>
          <p:nvPr/>
        </p:nvCxnSpPr>
        <p:spPr>
          <a:xfrm>
            <a:off x="4783476" y="2424702"/>
            <a:ext cx="1565097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A1DD2F7F-C926-B347-8C71-6AB1D29EA13E}"/>
              </a:ext>
            </a:extLst>
          </p:cNvPr>
          <p:cNvCxnSpPr/>
          <p:nvPr/>
        </p:nvCxnSpPr>
        <p:spPr>
          <a:xfrm>
            <a:off x="4783476" y="3881919"/>
            <a:ext cx="1565097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798DAA2A-5277-5847-89D2-D6A89D3C6D26}"/>
              </a:ext>
            </a:extLst>
          </p:cNvPr>
          <p:cNvCxnSpPr/>
          <p:nvPr/>
        </p:nvCxnSpPr>
        <p:spPr>
          <a:xfrm>
            <a:off x="4783476" y="5380233"/>
            <a:ext cx="156509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FB66E26-EFE2-9E4F-9FCD-3D46290FEAC1}"/>
              </a:ext>
            </a:extLst>
          </p:cNvPr>
          <p:cNvSpPr txBox="1"/>
          <p:nvPr/>
        </p:nvSpPr>
        <p:spPr>
          <a:xfrm>
            <a:off x="5173993" y="2111878"/>
            <a:ext cx="795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92D050"/>
                </a:solidFill>
              </a:rPr>
              <a:t>Match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34032C5-9868-DD43-A488-B0347B98FD98}"/>
              </a:ext>
            </a:extLst>
          </p:cNvPr>
          <p:cNvSpPr txBox="1"/>
          <p:nvPr/>
        </p:nvSpPr>
        <p:spPr>
          <a:xfrm>
            <a:off x="5109278" y="3558822"/>
            <a:ext cx="795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92D050"/>
                </a:solidFill>
              </a:rPr>
              <a:t>Match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653B4B2-F649-F24B-8177-EB2CFD18D061}"/>
              </a:ext>
            </a:extLst>
          </p:cNvPr>
          <p:cNvSpPr txBox="1"/>
          <p:nvPr/>
        </p:nvSpPr>
        <p:spPr>
          <a:xfrm>
            <a:off x="5004171" y="5062273"/>
            <a:ext cx="112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No Match</a:t>
            </a:r>
          </a:p>
        </p:txBody>
      </p:sp>
    </p:spTree>
    <p:extLst>
      <p:ext uri="{BB962C8B-B14F-4D97-AF65-F5344CB8AC3E}">
        <p14:creationId xmlns:p14="http://schemas.microsoft.com/office/powerpoint/2010/main" val="238259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ECC04C-D0E8-564F-800F-7AC4AB2C6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beer</a:t>
            </a:r>
            <a:r>
              <a:rPr lang="it-IT" dirty="0"/>
              <a:t>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6F59661-D8A8-204C-8270-0FF61C3ABA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887864" cy="29718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1700" dirty="0" err="1"/>
              <a:t>Name</a:t>
            </a:r>
            <a:r>
              <a:rPr lang="it-IT" sz="1700" dirty="0"/>
              <a:t>: </a:t>
            </a:r>
            <a:r>
              <a:rPr lang="it-IT" sz="1700" dirty="0" err="1"/>
              <a:t>Tongue</a:t>
            </a:r>
            <a:r>
              <a:rPr lang="it-IT" sz="1700" dirty="0"/>
              <a:t> </a:t>
            </a:r>
            <a:r>
              <a:rPr lang="it-IT" sz="1700" dirty="0" err="1"/>
              <a:t>Buckler</a:t>
            </a:r>
            <a:r>
              <a:rPr lang="it-IT" sz="1700" dirty="0"/>
              <a:t> - Imperial </a:t>
            </a:r>
            <a:r>
              <a:rPr lang="it-IT" sz="1700" dirty="0" err="1"/>
              <a:t>Red</a:t>
            </a:r>
            <a:r>
              <a:rPr lang="it-IT" sz="1700" dirty="0"/>
              <a:t> Ale</a:t>
            </a:r>
          </a:p>
          <a:p>
            <a:pPr marL="0" indent="0">
              <a:buNone/>
            </a:pPr>
            <a:r>
              <a:rPr lang="it-IT" sz="1700" dirty="0" err="1"/>
              <a:t>Brewery</a:t>
            </a:r>
            <a:r>
              <a:rPr lang="it-IT" sz="1700" dirty="0"/>
              <a:t>: Ballast Point </a:t>
            </a:r>
            <a:r>
              <a:rPr lang="it-IT" sz="1700" dirty="0" err="1"/>
              <a:t>Brewing</a:t>
            </a:r>
            <a:r>
              <a:rPr lang="it-IT" sz="1700" dirty="0"/>
              <a:t> Company</a:t>
            </a:r>
          </a:p>
          <a:p>
            <a:pPr marL="0" indent="0">
              <a:buNone/>
            </a:pPr>
            <a:r>
              <a:rPr lang="it-IT" sz="1700" dirty="0"/>
              <a:t>Style American Amber / </a:t>
            </a:r>
            <a:r>
              <a:rPr lang="it-IT" sz="1700" dirty="0" err="1"/>
              <a:t>Red</a:t>
            </a:r>
            <a:r>
              <a:rPr lang="it-IT" sz="1700" dirty="0"/>
              <a:t> Ale</a:t>
            </a:r>
          </a:p>
          <a:p>
            <a:pPr marL="0" indent="0">
              <a:buNone/>
            </a:pPr>
            <a:r>
              <a:rPr lang="it-IT" sz="1700" dirty="0"/>
              <a:t>ABV: 10.00 %</a:t>
            </a:r>
          </a:p>
          <a:p>
            <a:pPr marL="0" indent="0">
              <a:buNone/>
            </a:pPr>
            <a:endParaRPr lang="it-IT" sz="1700" dirty="0"/>
          </a:p>
          <a:p>
            <a:pPr marL="0" indent="0">
              <a:buNone/>
            </a:pPr>
            <a:r>
              <a:rPr lang="it-IT" sz="1700" dirty="0" err="1"/>
              <a:t>Name</a:t>
            </a:r>
            <a:r>
              <a:rPr lang="it-IT" sz="1700" dirty="0"/>
              <a:t>: Vital </a:t>
            </a:r>
            <a:r>
              <a:rPr lang="it-IT" sz="1700" dirty="0" err="1"/>
              <a:t>Infrared</a:t>
            </a:r>
            <a:r>
              <a:rPr lang="it-IT" sz="1700" dirty="0"/>
              <a:t> Imperial </a:t>
            </a:r>
            <a:r>
              <a:rPr lang="it-IT" sz="1700" dirty="0" err="1"/>
              <a:t>Red</a:t>
            </a:r>
            <a:endParaRPr lang="it-IT" sz="1700" dirty="0"/>
          </a:p>
          <a:p>
            <a:pPr marL="0" indent="0">
              <a:buNone/>
            </a:pPr>
            <a:r>
              <a:rPr lang="it-IT" sz="1700" dirty="0" err="1"/>
              <a:t>Brewery</a:t>
            </a:r>
            <a:r>
              <a:rPr lang="it-IT" sz="1700" dirty="0"/>
              <a:t>: Vital </a:t>
            </a:r>
            <a:r>
              <a:rPr lang="it-IT" sz="1700" dirty="0" err="1"/>
              <a:t>Brewing</a:t>
            </a:r>
            <a:endParaRPr lang="it-IT" sz="1700" dirty="0"/>
          </a:p>
          <a:p>
            <a:pPr marL="0" indent="0">
              <a:buNone/>
            </a:pPr>
            <a:r>
              <a:rPr lang="it-IT" sz="1700" dirty="0"/>
              <a:t>Style: American Amber / </a:t>
            </a:r>
            <a:r>
              <a:rPr lang="it-IT" sz="1700" dirty="0" err="1"/>
              <a:t>Red</a:t>
            </a:r>
            <a:r>
              <a:rPr lang="it-IT" sz="1700" dirty="0"/>
              <a:t> Ale</a:t>
            </a:r>
          </a:p>
          <a:p>
            <a:pPr marL="0" indent="0">
              <a:buNone/>
            </a:pPr>
            <a:r>
              <a:rPr lang="it-IT" sz="1700" dirty="0"/>
              <a:t>ABV: 9.40 %</a:t>
            </a:r>
          </a:p>
          <a:p>
            <a:pPr marL="0" indent="0">
              <a:buNone/>
            </a:pPr>
            <a:endParaRPr lang="it-IT" sz="1700" dirty="0"/>
          </a:p>
          <a:p>
            <a:pPr marL="0" indent="0">
              <a:buNone/>
            </a:pPr>
            <a:endParaRPr lang="it-IT" sz="1700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AB2BC26-EDE0-5A4A-830A-BED25F26B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795" y="1825625"/>
            <a:ext cx="5046324" cy="29718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1700" dirty="0" err="1"/>
              <a:t>Name</a:t>
            </a:r>
            <a:r>
              <a:rPr lang="it-IT" sz="1700" dirty="0"/>
              <a:t>: Ballast Point </a:t>
            </a:r>
            <a:r>
              <a:rPr lang="it-IT" sz="1700" dirty="0" err="1"/>
              <a:t>Tongue</a:t>
            </a:r>
            <a:r>
              <a:rPr lang="it-IT" sz="1700" dirty="0"/>
              <a:t> </a:t>
            </a:r>
            <a:r>
              <a:rPr lang="it-IT" sz="1700" dirty="0" err="1"/>
              <a:t>Buckler</a:t>
            </a:r>
            <a:r>
              <a:rPr lang="it-IT" sz="1700" dirty="0"/>
              <a:t> Imperial </a:t>
            </a:r>
            <a:r>
              <a:rPr lang="it-IT" sz="1700" dirty="0" err="1"/>
              <a:t>Red</a:t>
            </a:r>
            <a:r>
              <a:rPr lang="it-IT" sz="1700" dirty="0"/>
              <a:t> Ale</a:t>
            </a:r>
          </a:p>
          <a:p>
            <a:pPr marL="0" indent="0">
              <a:buNone/>
            </a:pPr>
            <a:r>
              <a:rPr lang="it-IT" sz="1700" dirty="0" err="1"/>
              <a:t>Brewery</a:t>
            </a:r>
            <a:r>
              <a:rPr lang="it-IT" sz="1700" dirty="0"/>
              <a:t>: Ballast Point </a:t>
            </a:r>
            <a:r>
              <a:rPr lang="it-IT" sz="1700" dirty="0" err="1"/>
              <a:t>Brewing</a:t>
            </a:r>
            <a:r>
              <a:rPr lang="it-IT" sz="1700" dirty="0"/>
              <a:t> Company</a:t>
            </a:r>
          </a:p>
          <a:p>
            <a:pPr marL="0" indent="0">
              <a:buNone/>
            </a:pPr>
            <a:r>
              <a:rPr lang="it-IT" sz="1700" dirty="0"/>
              <a:t>Style: American Strong Ale</a:t>
            </a:r>
          </a:p>
          <a:p>
            <a:pPr marL="0" indent="0">
              <a:buNone/>
            </a:pPr>
            <a:r>
              <a:rPr lang="it-IT" sz="1700" dirty="0"/>
              <a:t>ABV: 10 %</a:t>
            </a:r>
          </a:p>
          <a:p>
            <a:pPr marL="0" indent="0">
              <a:buNone/>
            </a:pPr>
            <a:endParaRPr lang="it-IT" sz="1700" dirty="0"/>
          </a:p>
          <a:p>
            <a:pPr marL="0" indent="0">
              <a:buNone/>
            </a:pPr>
            <a:r>
              <a:rPr lang="it-IT" sz="1700" dirty="0" err="1"/>
              <a:t>Name</a:t>
            </a:r>
            <a:r>
              <a:rPr lang="it-IT" sz="1700" dirty="0"/>
              <a:t>: Vital </a:t>
            </a:r>
            <a:r>
              <a:rPr lang="it-IT" sz="1700" dirty="0" err="1"/>
              <a:t>Infrared</a:t>
            </a:r>
            <a:r>
              <a:rPr lang="it-IT" sz="1700" dirty="0"/>
              <a:t> Imperial </a:t>
            </a:r>
            <a:r>
              <a:rPr lang="it-IT" sz="1700" dirty="0" err="1"/>
              <a:t>Red</a:t>
            </a:r>
            <a:endParaRPr lang="it-IT" sz="1700" dirty="0"/>
          </a:p>
          <a:p>
            <a:pPr marL="0" indent="0">
              <a:buNone/>
            </a:pPr>
            <a:r>
              <a:rPr lang="it-IT" sz="1700" dirty="0" err="1"/>
              <a:t>Brewery</a:t>
            </a:r>
            <a:r>
              <a:rPr lang="it-IT" sz="1700" dirty="0"/>
              <a:t>: Vital </a:t>
            </a:r>
            <a:r>
              <a:rPr lang="it-IT" sz="1700" dirty="0" err="1"/>
              <a:t>Brewing</a:t>
            </a:r>
            <a:endParaRPr lang="it-IT" sz="1700" dirty="0"/>
          </a:p>
          <a:p>
            <a:pPr marL="0" indent="0">
              <a:buNone/>
            </a:pPr>
            <a:r>
              <a:rPr lang="it-IT" sz="1700" dirty="0"/>
              <a:t>Style: American Strong Ale</a:t>
            </a:r>
          </a:p>
          <a:p>
            <a:pPr marL="0" indent="0">
              <a:buNone/>
            </a:pPr>
            <a:r>
              <a:rPr lang="it-IT" sz="1700" dirty="0"/>
              <a:t>ABV: 9.40 %</a:t>
            </a:r>
          </a:p>
        </p:txBody>
      </p:sp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798DAA2A-5277-5847-89D2-D6A89D3C6D26}"/>
              </a:ext>
            </a:extLst>
          </p:cNvPr>
          <p:cNvCxnSpPr/>
          <p:nvPr/>
        </p:nvCxnSpPr>
        <p:spPr>
          <a:xfrm>
            <a:off x="4824572" y="2411001"/>
            <a:ext cx="156509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653B4B2-F649-F24B-8177-EB2CFD18D061}"/>
              </a:ext>
            </a:extLst>
          </p:cNvPr>
          <p:cNvSpPr txBox="1"/>
          <p:nvPr/>
        </p:nvSpPr>
        <p:spPr>
          <a:xfrm>
            <a:off x="5045267" y="2093041"/>
            <a:ext cx="112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No Match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9851C326-F71F-1E46-9620-E11E9F8716E5}"/>
              </a:ext>
            </a:extLst>
          </p:cNvPr>
          <p:cNvSpPr txBox="1">
            <a:spLocks/>
          </p:cNvSpPr>
          <p:nvPr/>
        </p:nvSpPr>
        <p:spPr>
          <a:xfrm>
            <a:off x="838200" y="5320435"/>
            <a:ext cx="5887864" cy="1688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it-IT" sz="1700" dirty="0" err="1"/>
              <a:t>Name</a:t>
            </a:r>
            <a:r>
              <a:rPr lang="it-IT" sz="1700" dirty="0"/>
              <a:t>: </a:t>
            </a:r>
            <a:r>
              <a:rPr lang="it-IT" sz="1700" dirty="0" err="1"/>
              <a:t>Tongue</a:t>
            </a:r>
            <a:r>
              <a:rPr lang="it-IT" sz="1700" dirty="0"/>
              <a:t> </a:t>
            </a:r>
            <a:r>
              <a:rPr lang="it-IT" sz="1700" dirty="0" err="1"/>
              <a:t>Buckler</a:t>
            </a:r>
            <a:r>
              <a:rPr lang="it-IT" sz="1700" dirty="0"/>
              <a:t> - Imperial </a:t>
            </a:r>
            <a:r>
              <a:rPr lang="it-IT" sz="1700" dirty="0" err="1"/>
              <a:t>Red</a:t>
            </a:r>
            <a:r>
              <a:rPr lang="it-IT" sz="1700" dirty="0"/>
              <a:t> Ale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1700" dirty="0" err="1"/>
              <a:t>Brewery</a:t>
            </a:r>
            <a:r>
              <a:rPr lang="it-IT" sz="1700" dirty="0"/>
              <a:t>: Ballast Point </a:t>
            </a:r>
            <a:r>
              <a:rPr lang="it-IT" sz="1700" dirty="0" err="1"/>
              <a:t>Brewing</a:t>
            </a:r>
            <a:r>
              <a:rPr lang="it-IT" sz="1700" dirty="0"/>
              <a:t> Company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1700" dirty="0"/>
              <a:t>Style American Amber / </a:t>
            </a:r>
            <a:r>
              <a:rPr lang="it-IT" sz="1700" dirty="0" err="1"/>
              <a:t>Red</a:t>
            </a:r>
            <a:r>
              <a:rPr lang="it-IT" sz="1700" dirty="0"/>
              <a:t> Ale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1700" dirty="0"/>
              <a:t>ABV: 10.00 %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it-IT" sz="1700" dirty="0"/>
          </a:p>
          <a:p>
            <a:pPr marL="0" indent="0">
              <a:buFont typeface="Arial" panose="020B0604020202020204" pitchFamily="34" charset="0"/>
              <a:buNone/>
            </a:pPr>
            <a:endParaRPr lang="it-IT" sz="1700" dirty="0"/>
          </a:p>
        </p:txBody>
      </p:sp>
      <p:sp>
        <p:nvSpPr>
          <p:cNvPr id="13" name="Segnaposto contenuto 3">
            <a:extLst>
              <a:ext uri="{FF2B5EF4-FFF2-40B4-BE49-F238E27FC236}">
                <a16:creationId xmlns:a16="http://schemas.microsoft.com/office/drawing/2014/main" id="{D8CFAC47-B180-6C4F-AFDC-086D01300C47}"/>
              </a:ext>
            </a:extLst>
          </p:cNvPr>
          <p:cNvSpPr txBox="1">
            <a:spLocks/>
          </p:cNvSpPr>
          <p:nvPr/>
        </p:nvSpPr>
        <p:spPr>
          <a:xfrm>
            <a:off x="6912795" y="5320435"/>
            <a:ext cx="504632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1700" dirty="0" err="1"/>
              <a:t>Name</a:t>
            </a:r>
            <a:r>
              <a:rPr lang="it-IT" sz="1700" dirty="0"/>
              <a:t>: </a:t>
            </a:r>
            <a:r>
              <a:rPr lang="it-IT" sz="1700" dirty="0" err="1"/>
              <a:t>Tongue</a:t>
            </a:r>
            <a:r>
              <a:rPr lang="it-IT" sz="1700" dirty="0"/>
              <a:t> </a:t>
            </a:r>
            <a:r>
              <a:rPr lang="it-IT" sz="1700" dirty="0" err="1"/>
              <a:t>Buckler</a:t>
            </a:r>
            <a:r>
              <a:rPr lang="it-IT" sz="1700" dirty="0"/>
              <a:t> - Imperial </a:t>
            </a:r>
            <a:r>
              <a:rPr lang="it-IT" sz="1700" dirty="0" err="1"/>
              <a:t>Red</a:t>
            </a:r>
            <a:r>
              <a:rPr lang="it-IT" sz="1700" dirty="0"/>
              <a:t> Ale</a:t>
            </a:r>
          </a:p>
          <a:p>
            <a:pPr marL="0" indent="0">
              <a:buNone/>
            </a:pPr>
            <a:r>
              <a:rPr lang="it-IT" sz="1700" dirty="0" err="1"/>
              <a:t>Brewery</a:t>
            </a:r>
            <a:r>
              <a:rPr lang="it-IT" sz="1700" dirty="0"/>
              <a:t>: Ballast Point </a:t>
            </a:r>
            <a:r>
              <a:rPr lang="it-IT" sz="1700" dirty="0" err="1"/>
              <a:t>Brewing</a:t>
            </a:r>
            <a:r>
              <a:rPr lang="it-IT" sz="1700" dirty="0"/>
              <a:t> Company</a:t>
            </a:r>
          </a:p>
          <a:p>
            <a:pPr marL="0" indent="0">
              <a:buNone/>
            </a:pPr>
            <a:r>
              <a:rPr lang="it-IT" sz="1700" dirty="0"/>
              <a:t>Style American Amber / </a:t>
            </a:r>
            <a:r>
              <a:rPr lang="it-IT" sz="1700" dirty="0" err="1"/>
              <a:t>Red</a:t>
            </a:r>
            <a:r>
              <a:rPr lang="it-IT" sz="1700" dirty="0"/>
              <a:t> Ale</a:t>
            </a:r>
          </a:p>
          <a:p>
            <a:pPr marL="0" indent="0">
              <a:buNone/>
            </a:pPr>
            <a:r>
              <a:rPr lang="it-IT" sz="1700" dirty="0"/>
              <a:t>ABV: 10.00 %</a:t>
            </a:r>
          </a:p>
        </p:txBody>
      </p:sp>
      <p:cxnSp>
        <p:nvCxnSpPr>
          <p:cNvPr id="14" name="Connettore 1 13">
            <a:extLst>
              <a:ext uri="{FF2B5EF4-FFF2-40B4-BE49-F238E27FC236}">
                <a16:creationId xmlns:a16="http://schemas.microsoft.com/office/drawing/2014/main" id="{85CF3A37-726C-C543-A472-B3E77BAC3FDE}"/>
              </a:ext>
            </a:extLst>
          </p:cNvPr>
          <p:cNvCxnSpPr/>
          <p:nvPr/>
        </p:nvCxnSpPr>
        <p:spPr>
          <a:xfrm>
            <a:off x="4751599" y="4417098"/>
            <a:ext cx="156509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AD9B471-7834-8840-B463-B4EA61B06830}"/>
              </a:ext>
            </a:extLst>
          </p:cNvPr>
          <p:cNvSpPr txBox="1"/>
          <p:nvPr/>
        </p:nvSpPr>
        <p:spPr>
          <a:xfrm>
            <a:off x="4972294" y="4099138"/>
            <a:ext cx="112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No Match</a:t>
            </a:r>
          </a:p>
        </p:txBody>
      </p:sp>
      <p:cxnSp>
        <p:nvCxnSpPr>
          <p:cNvPr id="16" name="Connettore 1 15">
            <a:extLst>
              <a:ext uri="{FF2B5EF4-FFF2-40B4-BE49-F238E27FC236}">
                <a16:creationId xmlns:a16="http://schemas.microsoft.com/office/drawing/2014/main" id="{EA71CCD9-3D23-0041-BEDF-AD10F3388CC1}"/>
              </a:ext>
            </a:extLst>
          </p:cNvPr>
          <p:cNvCxnSpPr/>
          <p:nvPr/>
        </p:nvCxnSpPr>
        <p:spPr>
          <a:xfrm>
            <a:off x="4751599" y="5989129"/>
            <a:ext cx="156509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88239BC-420C-9240-A000-286372DBC598}"/>
              </a:ext>
            </a:extLst>
          </p:cNvPr>
          <p:cNvSpPr txBox="1"/>
          <p:nvPr/>
        </p:nvSpPr>
        <p:spPr>
          <a:xfrm>
            <a:off x="4972294" y="5671169"/>
            <a:ext cx="112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No Match</a:t>
            </a:r>
          </a:p>
        </p:txBody>
      </p:sp>
    </p:spTree>
    <p:extLst>
      <p:ext uri="{BB962C8B-B14F-4D97-AF65-F5344CB8AC3E}">
        <p14:creationId xmlns:p14="http://schemas.microsoft.com/office/powerpoint/2010/main" val="4187449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5" grpId="0"/>
      <p:bldP spid="17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EF6427CE-FD1A-CB4D-AEE8-6C0242B74DCB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524000" y="2235200"/>
            <a:ext cx="9144000" cy="2387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La </a:t>
            </a:r>
            <a:r>
              <a:rPr lang="en-US" dirty="0" err="1"/>
              <a:t>presenza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parole "</a:t>
            </a:r>
            <a:r>
              <a:rPr lang="en-US" i="1" dirty="0"/>
              <a:t>imperial</a:t>
            </a:r>
            <a:r>
              <a:rPr lang="en-US" dirty="0"/>
              <a:t>" "</a:t>
            </a:r>
            <a:r>
              <a:rPr lang="en-US" i="1" dirty="0"/>
              <a:t>red</a:t>
            </a:r>
            <a:r>
              <a:rPr lang="en-US" dirty="0"/>
              <a:t>" "</a:t>
            </a:r>
            <a:r>
              <a:rPr lang="en-US" i="1" dirty="0"/>
              <a:t>ale</a:t>
            </a:r>
            <a:r>
              <a:rPr lang="en-US" dirty="0"/>
              <a:t>" </a:t>
            </a:r>
            <a:br>
              <a:rPr lang="en-US" dirty="0"/>
            </a:br>
            <a:r>
              <a:rPr lang="en-US" dirty="0"/>
              <a:t>induce no-match</a:t>
            </a:r>
          </a:p>
        </p:txBody>
      </p:sp>
    </p:spTree>
    <p:extLst>
      <p:ext uri="{BB962C8B-B14F-4D97-AF65-F5344CB8AC3E}">
        <p14:creationId xmlns:p14="http://schemas.microsoft.com/office/powerpoint/2010/main" val="128197007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EF6427CE-FD1A-CB4D-AEE8-6C0242B74DCB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Tutti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 di </a:t>
            </a:r>
            <a:r>
              <a:rPr lang="en-US" dirty="0" err="1"/>
              <a:t>addestramento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contengono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"</a:t>
            </a:r>
            <a:r>
              <a:rPr lang="en-US" i="1" dirty="0"/>
              <a:t>imperial</a:t>
            </a:r>
            <a:r>
              <a:rPr lang="en-US" dirty="0"/>
              <a:t>" "</a:t>
            </a:r>
            <a:r>
              <a:rPr lang="en-US" i="1" dirty="0"/>
              <a:t>red</a:t>
            </a:r>
            <a:r>
              <a:rPr lang="en-US" dirty="0"/>
              <a:t>" "</a:t>
            </a:r>
            <a:r>
              <a:rPr lang="en-US" i="1" dirty="0"/>
              <a:t>ale</a:t>
            </a:r>
            <a:r>
              <a:rPr lang="en-US" dirty="0"/>
              <a:t>" </a:t>
            </a:r>
            <a:br>
              <a:rPr lang="en-US" dirty="0"/>
            </a:br>
            <a:r>
              <a:rPr lang="en-US" dirty="0" err="1"/>
              <a:t>hanno</a:t>
            </a:r>
            <a:r>
              <a:rPr lang="en-US" dirty="0"/>
              <a:t> </a:t>
            </a:r>
            <a:r>
              <a:rPr lang="en-US" dirty="0" err="1"/>
              <a:t>l'etichetta</a:t>
            </a:r>
            <a:r>
              <a:rPr lang="en-US" dirty="0"/>
              <a:t> non-match</a:t>
            </a:r>
          </a:p>
        </p:txBody>
      </p:sp>
    </p:spTree>
    <p:extLst>
      <p:ext uri="{BB962C8B-B14F-4D97-AF65-F5344CB8AC3E}">
        <p14:creationId xmlns:p14="http://schemas.microsoft.com/office/powerpoint/2010/main" val="36631382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BDC8F7-9127-30B8-DE8B-3840E4F51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1 </a:t>
            </a:r>
            <a:r>
              <a:rPr lang="it-IT" noProof="0" dirty="0"/>
              <a:t>Acquisizione e preparazione dei dati</a:t>
            </a:r>
          </a:p>
        </p:txBody>
      </p:sp>
      <p:pic>
        <p:nvPicPr>
          <p:cNvPr id="6" name="Picture 2" descr="tabella-persons - InfodocScuola">
            <a:extLst>
              <a:ext uri="{FF2B5EF4-FFF2-40B4-BE49-F238E27FC236}">
                <a16:creationId xmlns:a16="http://schemas.microsoft.com/office/drawing/2014/main" id="{689BCFF9-7CF2-7B91-AB5C-70DF487CC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3106" y="3146827"/>
            <a:ext cx="3276091" cy="164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osa significa Database - Wikibit">
            <a:extLst>
              <a:ext uri="{FF2B5EF4-FFF2-40B4-BE49-F238E27FC236}">
                <a16:creationId xmlns:a16="http://schemas.microsoft.com/office/drawing/2014/main" id="{79B5F592-E596-A806-4AB2-F84182C4C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263" y="1768508"/>
            <a:ext cx="1516693" cy="1516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atabase | Bruker">
            <a:extLst>
              <a:ext uri="{FF2B5EF4-FFF2-40B4-BE49-F238E27FC236}">
                <a16:creationId xmlns:a16="http://schemas.microsoft.com/office/drawing/2014/main" id="{C280162F-72D8-21CA-24C2-76FBEA312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5971" y="3429000"/>
            <a:ext cx="1173279" cy="1173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Network data, new and old: from informal ties to formal networks – Data Big  and Small">
            <a:extLst>
              <a:ext uri="{FF2B5EF4-FFF2-40B4-BE49-F238E27FC236}">
                <a16:creationId xmlns:a16="http://schemas.microsoft.com/office/drawing/2014/main" id="{D8E31335-0FC8-4963-8DC2-E085B0B41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09" y="4741812"/>
            <a:ext cx="2632205" cy="193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8E1EBCED-9168-FD5B-9BDB-7A279E340623}"/>
              </a:ext>
            </a:extLst>
          </p:cNvPr>
          <p:cNvCxnSpPr>
            <a:cxnSpLocks/>
          </p:cNvCxnSpPr>
          <p:nvPr/>
        </p:nvCxnSpPr>
        <p:spPr>
          <a:xfrm>
            <a:off x="3068877" y="2526854"/>
            <a:ext cx="1161074" cy="1336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7DB1B564-C3E6-D718-82E1-ABAA0756CECD}"/>
              </a:ext>
            </a:extLst>
          </p:cNvPr>
          <p:cNvCxnSpPr>
            <a:cxnSpLocks/>
          </p:cNvCxnSpPr>
          <p:nvPr/>
        </p:nvCxnSpPr>
        <p:spPr>
          <a:xfrm>
            <a:off x="2770672" y="4015639"/>
            <a:ext cx="14592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6C960505-AE75-30BF-6B05-938A71C215BE}"/>
              </a:ext>
            </a:extLst>
          </p:cNvPr>
          <p:cNvCxnSpPr>
            <a:cxnSpLocks/>
          </p:cNvCxnSpPr>
          <p:nvPr/>
        </p:nvCxnSpPr>
        <p:spPr>
          <a:xfrm flipV="1">
            <a:off x="3457184" y="4168039"/>
            <a:ext cx="772767" cy="153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DF379D-778E-8BE5-359C-9051DDF5713E}"/>
              </a:ext>
            </a:extLst>
          </p:cNvPr>
          <p:cNvSpPr txBox="1"/>
          <p:nvPr/>
        </p:nvSpPr>
        <p:spPr>
          <a:xfrm>
            <a:off x="4328421" y="3538585"/>
            <a:ext cx="1907895" cy="95410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800" dirty="0"/>
              <a:t>Data </a:t>
            </a:r>
          </a:p>
          <a:p>
            <a:pPr algn="ctr"/>
            <a:r>
              <a:rPr lang="en-US" sz="2800" dirty="0"/>
              <a:t>Engineering</a:t>
            </a: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0BE1C81F-F841-805B-6A0C-45FB1EA91CE9}"/>
              </a:ext>
            </a:extLst>
          </p:cNvPr>
          <p:cNvCxnSpPr>
            <a:cxnSpLocks/>
          </p:cNvCxnSpPr>
          <p:nvPr/>
        </p:nvCxnSpPr>
        <p:spPr>
          <a:xfrm>
            <a:off x="6323818" y="4015638"/>
            <a:ext cx="6317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magine 17">
            <a:extLst>
              <a:ext uri="{FF2B5EF4-FFF2-40B4-BE49-F238E27FC236}">
                <a16:creationId xmlns:a16="http://schemas.microsoft.com/office/drawing/2014/main" id="{3234529F-51EA-A21E-A5C5-07692DE2E3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2575" y="5479406"/>
            <a:ext cx="5129425" cy="880512"/>
          </a:xfrm>
          <a:prstGeom prst="rect">
            <a:avLst/>
          </a:prstGeom>
        </p:spPr>
      </p:pic>
      <p:sp>
        <p:nvSpPr>
          <p:cNvPr id="13" name="Fumetto 3 12">
            <a:extLst>
              <a:ext uri="{FF2B5EF4-FFF2-40B4-BE49-F238E27FC236}">
                <a16:creationId xmlns:a16="http://schemas.microsoft.com/office/drawing/2014/main" id="{7E98FAD7-22CD-C3AE-72F8-B5EA16ED128C}"/>
              </a:ext>
            </a:extLst>
          </p:cNvPr>
          <p:cNvSpPr/>
          <p:nvPr/>
        </p:nvSpPr>
        <p:spPr>
          <a:xfrm>
            <a:off x="4421539" y="1895674"/>
            <a:ext cx="1902279" cy="1046167"/>
          </a:xfrm>
          <a:prstGeom prst="wedgeEllipseCallout">
            <a:avLst>
              <a:gd name="adj1" fmla="val -13203"/>
              <a:gd name="adj2" fmla="val 1006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Il </a:t>
            </a:r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è</a:t>
            </a:r>
            <a:r>
              <a:rPr lang="en-US" dirty="0"/>
              <a:t> qui! </a:t>
            </a:r>
          </a:p>
        </p:txBody>
      </p:sp>
    </p:spTree>
    <p:extLst>
      <p:ext uri="{BB962C8B-B14F-4D97-AF65-F5344CB8AC3E}">
        <p14:creationId xmlns:p14="http://schemas.microsoft.com/office/powerpoint/2010/main" val="3296543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B3EF32-20A4-B097-5B6A-2E7831AD2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is an ingredient for Data Engineering recipes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05BAD1F-FCFC-4849-8082-57A7ED681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Molti</a:t>
            </a:r>
            <a:r>
              <a:rPr lang="en-US" dirty="0"/>
              <a:t> </a:t>
            </a:r>
            <a:r>
              <a:rPr lang="en-US" dirty="0" err="1"/>
              <a:t>problemi</a:t>
            </a:r>
            <a:r>
              <a:rPr lang="en-US" dirty="0"/>
              <a:t> di data engineering </a:t>
            </a:r>
            <a:r>
              <a:rPr lang="en-US" dirty="0" err="1"/>
              <a:t>iniziano</a:t>
            </a:r>
            <a:r>
              <a:rPr lang="en-US" dirty="0"/>
              <a:t> ad </a:t>
            </a:r>
            <a:r>
              <a:rPr lang="en-US" dirty="0" err="1"/>
              <a:t>essere</a:t>
            </a:r>
            <a:r>
              <a:rPr lang="en-US" dirty="0"/>
              <a:t> </a:t>
            </a:r>
            <a:r>
              <a:rPr lang="en-US" dirty="0" err="1"/>
              <a:t>risolti</a:t>
            </a:r>
            <a:r>
              <a:rPr lang="en-US" dirty="0"/>
              <a:t> con </a:t>
            </a:r>
            <a:r>
              <a:rPr lang="en-US" dirty="0" err="1"/>
              <a:t>strumenti</a:t>
            </a:r>
            <a:r>
              <a:rPr lang="en-US" dirty="0"/>
              <a:t> di AI (in </a:t>
            </a:r>
            <a:r>
              <a:rPr lang="en-US" dirty="0" err="1"/>
              <a:t>particolare</a:t>
            </a:r>
            <a:r>
              <a:rPr lang="en-US" dirty="0"/>
              <a:t> ML)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A025263-080B-2D9F-9111-A81904A097C8}"/>
              </a:ext>
            </a:extLst>
          </p:cNvPr>
          <p:cNvSpPr txBox="1"/>
          <p:nvPr/>
        </p:nvSpPr>
        <p:spPr>
          <a:xfrm>
            <a:off x="1968674" y="3547997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AF3A445-1959-0088-1CD9-FC5771E51D8F}"/>
              </a:ext>
            </a:extLst>
          </p:cNvPr>
          <p:cNvSpPr txBox="1"/>
          <p:nvPr/>
        </p:nvSpPr>
        <p:spPr>
          <a:xfrm>
            <a:off x="9828160" y="3547997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ML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A026FC0-086C-F7C2-FBF8-459B26AE766E}"/>
              </a:ext>
            </a:extLst>
          </p:cNvPr>
          <p:cNvSpPr txBox="1"/>
          <p:nvPr/>
        </p:nvSpPr>
        <p:spPr>
          <a:xfrm>
            <a:off x="4352645" y="4473283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ML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EC1D883-485A-2B59-D59B-11BD4D6CF1C9}"/>
              </a:ext>
            </a:extLst>
          </p:cNvPr>
          <p:cNvSpPr txBox="1"/>
          <p:nvPr/>
        </p:nvSpPr>
        <p:spPr>
          <a:xfrm>
            <a:off x="7369181" y="4516435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</a:t>
            </a:r>
          </a:p>
        </p:txBody>
      </p:sp>
      <p:sp>
        <p:nvSpPr>
          <p:cNvPr id="8" name="Triangolo 7">
            <a:extLst>
              <a:ext uri="{FF2B5EF4-FFF2-40B4-BE49-F238E27FC236}">
                <a16:creationId xmlns:a16="http://schemas.microsoft.com/office/drawing/2014/main" id="{404A1A17-BF04-B2FB-B4A4-ED7D2C5B4914}"/>
              </a:ext>
            </a:extLst>
          </p:cNvPr>
          <p:cNvSpPr/>
          <p:nvPr/>
        </p:nvSpPr>
        <p:spPr>
          <a:xfrm>
            <a:off x="2971601" y="4473283"/>
            <a:ext cx="500742" cy="36933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olo 8">
            <a:extLst>
              <a:ext uri="{FF2B5EF4-FFF2-40B4-BE49-F238E27FC236}">
                <a16:creationId xmlns:a16="http://schemas.microsoft.com/office/drawing/2014/main" id="{A560C14C-2B77-C661-5EEA-3E24F96CD46A}"/>
              </a:ext>
            </a:extLst>
          </p:cNvPr>
          <p:cNvSpPr/>
          <p:nvPr/>
        </p:nvSpPr>
        <p:spPr>
          <a:xfrm>
            <a:off x="8779205" y="4473283"/>
            <a:ext cx="500742" cy="36933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Connettore 1 10">
            <a:extLst>
              <a:ext uri="{FF2B5EF4-FFF2-40B4-BE49-F238E27FC236}">
                <a16:creationId xmlns:a16="http://schemas.microsoft.com/office/drawing/2014/main" id="{C779056A-0B6A-3ADE-B1B5-2DAA35C22E26}"/>
              </a:ext>
            </a:extLst>
          </p:cNvPr>
          <p:cNvCxnSpPr>
            <a:stCxn id="4" idx="2"/>
            <a:endCxn id="6" idx="2"/>
          </p:cNvCxnSpPr>
          <p:nvPr/>
        </p:nvCxnSpPr>
        <p:spPr>
          <a:xfrm>
            <a:off x="2188446" y="3917329"/>
            <a:ext cx="2404008" cy="925286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1 11">
            <a:extLst>
              <a:ext uri="{FF2B5EF4-FFF2-40B4-BE49-F238E27FC236}">
                <a16:creationId xmlns:a16="http://schemas.microsoft.com/office/drawing/2014/main" id="{18B4DFD5-EFBE-22AD-B434-B2C565E3B1E2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7556893" y="3917329"/>
            <a:ext cx="2511076" cy="968438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417502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59CF00-06A7-2506-AB00-5939952E4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Letture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237B02-CCDD-112E-C6F0-0840583BB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https://cacm.acm.org/magazines/2013/5/163753-discrimination-in-online-ad-delivery/pdf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8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E32404-E8BF-9644-9A04-461A97D89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is</a:t>
            </a:r>
            <a:r>
              <a:rPr lang="it-IT" dirty="0"/>
              <a:t> the new </a:t>
            </a:r>
            <a:r>
              <a:rPr lang="it-IT" dirty="0" err="1"/>
              <a:t>oil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E80EC2-66A3-554E-AADC-6524A0774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Aspetti corretti della metafora </a:t>
            </a:r>
          </a:p>
          <a:p>
            <a:pPr lvl="1"/>
            <a:r>
              <a:rPr lang="it-IT" dirty="0"/>
              <a:t>I dati devono essere raffinati</a:t>
            </a:r>
          </a:p>
          <a:p>
            <a:pPr lvl="2"/>
            <a:r>
              <a:rPr lang="it-IT" dirty="0"/>
              <a:t>Contengono informazioni inconsistenti e inaccurate</a:t>
            </a:r>
          </a:p>
          <a:p>
            <a:pPr lvl="2"/>
            <a:r>
              <a:rPr lang="it-IT" dirty="0"/>
              <a:t>Sono incompleti</a:t>
            </a:r>
          </a:p>
          <a:p>
            <a:pPr lvl="2"/>
            <a:r>
              <a:rPr lang="it-IT" dirty="0"/>
              <a:t>Non sono disponibili in una forma direttamente processabile</a:t>
            </a:r>
          </a:p>
          <a:p>
            <a:pPr lvl="1"/>
            <a:r>
              <a:rPr lang="it-IT" dirty="0"/>
              <a:t>I dati (di qualità) alimentano i sistemi di ML</a:t>
            </a:r>
          </a:p>
          <a:p>
            <a:pPr lvl="2"/>
            <a:r>
              <a:rPr lang="it-IT" dirty="0"/>
              <a:t>ML richiede grandi quantità di dati</a:t>
            </a:r>
          </a:p>
          <a:p>
            <a:pPr lvl="2"/>
            <a:r>
              <a:rPr lang="it-IT" dirty="0"/>
              <a:t>Il successo (e le aspettative) del ML dipendono dalla grande quantità di dati attualmente disponibile. Ma i dati devono essere trovati e preparati</a:t>
            </a:r>
          </a:p>
          <a:p>
            <a:pPr lvl="1"/>
            <a:r>
              <a:rPr lang="it-IT" dirty="0"/>
              <a:t>I dati hanno bisogno di una infrastruttura</a:t>
            </a:r>
          </a:p>
          <a:p>
            <a:pPr lvl="2"/>
            <a:r>
              <a:rPr lang="it-IT" dirty="0"/>
              <a:t>Scalabile</a:t>
            </a:r>
          </a:p>
          <a:p>
            <a:pPr lvl="2"/>
            <a:r>
              <a:rPr lang="it-IT" dirty="0"/>
              <a:t>Fault </a:t>
            </a:r>
            <a:r>
              <a:rPr lang="it-IT" dirty="0" err="1"/>
              <a:t>tollerant</a:t>
            </a:r>
            <a:endParaRPr lang="it-IT" dirty="0"/>
          </a:p>
          <a:p>
            <a:pPr lvl="2"/>
            <a:r>
              <a:rPr lang="it-IT" dirty="0"/>
              <a:t>Efficiente</a:t>
            </a:r>
          </a:p>
        </p:txBody>
      </p:sp>
    </p:spTree>
    <p:extLst>
      <p:ext uri="{BB962C8B-B14F-4D97-AF65-F5344CB8AC3E}">
        <p14:creationId xmlns:p14="http://schemas.microsoft.com/office/powerpoint/2010/main" val="1770390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E32404-E8BF-9644-9A04-461A97D89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is</a:t>
            </a:r>
            <a:r>
              <a:rPr lang="it-IT" dirty="0"/>
              <a:t> the new </a:t>
            </a:r>
            <a:r>
              <a:rPr lang="it-IT" dirty="0" err="1"/>
              <a:t>oil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E80EC2-66A3-554E-AADC-6524A0774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Però:</a:t>
            </a:r>
          </a:p>
          <a:p>
            <a:pPr lvl="1"/>
            <a:r>
              <a:rPr lang="it-IT" dirty="0"/>
              <a:t>Il petrolio è una risorsa finita. I dati sono virtualmente infiniti </a:t>
            </a:r>
          </a:p>
          <a:p>
            <a:pPr lvl="2"/>
            <a:r>
              <a:rPr lang="it-IT" dirty="0"/>
              <a:t>Ma non sempre abbiamo i dati necessari ai nostri scopi</a:t>
            </a:r>
          </a:p>
          <a:p>
            <a:pPr lvl="1"/>
            <a:r>
              <a:rPr lang="it-IT" dirty="0"/>
              <a:t>I dati si riusano </a:t>
            </a:r>
          </a:p>
          <a:p>
            <a:pPr lvl="2"/>
            <a:r>
              <a:rPr lang="it-IT" dirty="0"/>
              <a:t>E si creano</a:t>
            </a:r>
          </a:p>
          <a:p>
            <a:pPr lvl="1"/>
            <a:r>
              <a:rPr lang="it-IT" dirty="0"/>
              <a:t>L'uso dei dati implica problemi etici e di privacy</a:t>
            </a:r>
          </a:p>
        </p:txBody>
      </p:sp>
    </p:spTree>
    <p:extLst>
      <p:ext uri="{BB962C8B-B14F-4D97-AF65-F5344CB8AC3E}">
        <p14:creationId xmlns:p14="http://schemas.microsoft.com/office/powerpoint/2010/main" val="2585136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B03C9A-2AAE-1248-8A52-68C4D23EC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corso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898563-9072-114E-A48E-418268E13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Ci concentriamo prevalentemente (ma non solo) sul processo di raffinamento dei dati </a:t>
            </a:r>
          </a:p>
          <a:p>
            <a:r>
              <a:rPr lang="it-IT" dirty="0"/>
              <a:t>Il processo è complesso e si avvale di molti strumenti metodologici</a:t>
            </a:r>
          </a:p>
          <a:p>
            <a:pPr lvl="1"/>
            <a:r>
              <a:rPr lang="it-IT" dirty="0"/>
              <a:t>Information </a:t>
            </a:r>
            <a:r>
              <a:rPr lang="it-IT" dirty="0" err="1"/>
              <a:t>retrieval</a:t>
            </a:r>
            <a:r>
              <a:rPr lang="it-IT" dirty="0"/>
              <a:t> </a:t>
            </a:r>
          </a:p>
          <a:p>
            <a:pPr lvl="1"/>
            <a:r>
              <a:rPr lang="it-IT" dirty="0"/>
              <a:t>NLP</a:t>
            </a:r>
          </a:p>
          <a:p>
            <a:pPr lvl="1"/>
            <a:r>
              <a:rPr lang="it-IT" dirty="0"/>
              <a:t>Machine </a:t>
            </a:r>
            <a:r>
              <a:rPr lang="it-IT" dirty="0" err="1"/>
              <a:t>learning</a:t>
            </a:r>
            <a:endParaRPr lang="it-IT" dirty="0"/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55519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121957</TotalTime>
  <Words>3349</Words>
  <Application>Microsoft Macintosh PowerPoint</Application>
  <PresentationFormat>Widescreen</PresentationFormat>
  <Paragraphs>552</Paragraphs>
  <Slides>69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69</vt:i4>
      </vt:variant>
    </vt:vector>
  </HeadingPairs>
  <TitlesOfParts>
    <vt:vector size="75" baseType="lpstr">
      <vt:lpstr>Arial</vt:lpstr>
      <vt:lpstr>Avenir Next</vt:lpstr>
      <vt:lpstr>Calibri</vt:lpstr>
      <vt:lpstr>Calibri Light</vt:lpstr>
      <vt:lpstr>Cambria Math</vt:lpstr>
      <vt:lpstr>Tema di Office</vt:lpstr>
      <vt:lpstr>Ingegneria dei dati  2022/2023 Presentazione del corso</vt:lpstr>
      <vt:lpstr>Oggi</vt:lpstr>
      <vt:lpstr>Il docente</vt:lpstr>
      <vt:lpstr>Il docente</vt:lpstr>
      <vt:lpstr>Lezioni e ricevimento</vt:lpstr>
      <vt:lpstr>Il corso</vt:lpstr>
      <vt:lpstr>Data is the new oil</vt:lpstr>
      <vt:lpstr>Data is the new oil</vt:lpstr>
      <vt:lpstr>Il corso</vt:lpstr>
      <vt:lpstr>Programma</vt:lpstr>
      <vt:lpstr>Impostazione della didattica</vt:lpstr>
      <vt:lpstr>Impostazione della didattica</vt:lpstr>
      <vt:lpstr>Esame</vt:lpstr>
      <vt:lpstr>Testimonianze</vt:lpstr>
      <vt:lpstr>Tools</vt:lpstr>
      <vt:lpstr>Motivazioni</vt:lpstr>
      <vt:lpstr>Motivazioni</vt:lpstr>
      <vt:lpstr>Motivazioni</vt:lpstr>
      <vt:lpstr>Ciclo di vita dei dati in un Sistema Data-driven</vt:lpstr>
      <vt:lpstr>1 Acquisizione e preparazione dei dati</vt:lpstr>
      <vt:lpstr>1 Acquisizione e preparazione dei dati</vt:lpstr>
      <vt:lpstr>"Data is food for AI"</vt:lpstr>
      <vt:lpstr>"Data is food for AI"</vt:lpstr>
      <vt:lpstr>"Data is food for AI"</vt:lpstr>
      <vt:lpstr>"Data is food for AI"</vt:lpstr>
      <vt:lpstr>"Data is food for AI"</vt:lpstr>
      <vt:lpstr>"Data is food for AI"</vt:lpstr>
      <vt:lpstr>"Data is food for AI"</vt:lpstr>
      <vt:lpstr>"Data is food for AI"</vt:lpstr>
      <vt:lpstr>"Data is food for AI"</vt:lpstr>
      <vt:lpstr>"Data is food for AI"</vt:lpstr>
      <vt:lpstr>"Data is food for AI"</vt:lpstr>
      <vt:lpstr>"Data is food for AI"</vt:lpstr>
      <vt:lpstr>1 Acquisizione e preparazione dei dati</vt:lpstr>
      <vt:lpstr>Letture</vt:lpstr>
      <vt:lpstr>Motivazioni: etica dei dati</vt:lpstr>
      <vt:lpstr>Etica dei dati: Ranking e Selezione </vt:lpstr>
      <vt:lpstr>Etica dei dati: Ranking e selezione</vt:lpstr>
      <vt:lpstr>Esempio: selezione del personale</vt:lpstr>
      <vt:lpstr>Funziona?</vt:lpstr>
      <vt:lpstr>Ranking e Selezione: Esempio</vt:lpstr>
      <vt:lpstr>Ranking e Selezione: Esempio</vt:lpstr>
      <vt:lpstr>Ranking e Selezione: Esempio</vt:lpstr>
      <vt:lpstr>Ranking e Selezione: Esempio</vt:lpstr>
      <vt:lpstr>Ranking e Selezione: Esempio</vt:lpstr>
      <vt:lpstr>Ranking e Selezione: Esempio</vt:lpstr>
      <vt:lpstr>Ranking e Selezione: Esempio</vt:lpstr>
      <vt:lpstr>Etica dei dati: Classificazione</vt:lpstr>
      <vt:lpstr>Etica dei dati: Classificazione</vt:lpstr>
      <vt:lpstr>Valutazione classificatore: Esempio</vt:lpstr>
      <vt:lpstr>Valutazione classificatore: Esempio</vt:lpstr>
      <vt:lpstr>Valutazione classificatore: Esempio</vt:lpstr>
      <vt:lpstr>Valutazione classificatore: Esempio</vt:lpstr>
      <vt:lpstr>Valutazione classificatore</vt:lpstr>
      <vt:lpstr>Valutazione classificatore: Esempio</vt:lpstr>
      <vt:lpstr>Valutazione classificatore</vt:lpstr>
      <vt:lpstr>Equità della classificazione</vt:lpstr>
      <vt:lpstr>Presentazione standard di PowerPoint</vt:lpstr>
      <vt:lpstr>Presentazione standard di PowerPoint</vt:lpstr>
      <vt:lpstr>Presentazione standard di PowerPoint</vt:lpstr>
      <vt:lpstr>Stessa birra?</vt:lpstr>
      <vt:lpstr>Presentazione standard di PowerPoint</vt:lpstr>
      <vt:lpstr>Stessa birra?</vt:lpstr>
      <vt:lpstr>Same beer?</vt:lpstr>
      <vt:lpstr>La presenza delle parole "imperial" "red" "ale"  induce no-match</vt:lpstr>
      <vt:lpstr>Tutti i dati di addestramento  che contengono  "imperial" "red" "ale"  hanno l'etichetta non-match</vt:lpstr>
      <vt:lpstr>1 Acquisizione e preparazione dei dati</vt:lpstr>
      <vt:lpstr>AI is an ingredient for Data Engineering recipes</vt:lpstr>
      <vt:lpstr>Letture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Ingegneria dei dati</dc:title>
  <dc:creator>Paolo Merialdo</dc:creator>
  <cp:lastModifiedBy>Paolo Merialdo</cp:lastModifiedBy>
  <cp:revision>33</cp:revision>
  <dcterms:created xsi:type="dcterms:W3CDTF">2021-06-16T08:50:58Z</dcterms:created>
  <dcterms:modified xsi:type="dcterms:W3CDTF">2022-10-03T07:22:23Z</dcterms:modified>
</cp:coreProperties>
</file>

<file path=docProps/thumbnail.jpeg>
</file>